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7559675" cy="1069181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929"/>
    <a:srgbClr val="FFEFFF"/>
    <a:srgbClr val="FFCCFF"/>
    <a:srgbClr val="FF99CC"/>
    <a:srgbClr val="AB9A71"/>
    <a:srgbClr val="FBEED5"/>
    <a:srgbClr val="FF9933"/>
    <a:srgbClr val="FBEE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0" autoAdjust="0"/>
    <p:restoredTop sz="94660"/>
  </p:normalViewPr>
  <p:slideViewPr>
    <p:cSldViewPr snapToGrid="0">
      <p:cViewPr>
        <p:scale>
          <a:sx n="75" d="100"/>
          <a:sy n="75"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1606072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906455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39774001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3469535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4049199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1199100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4" name="Content Placeholder 3"/>
          <p:cNvSpPr>
            <a:spLocks noGrp="1"/>
          </p:cNvSpPr>
          <p:nvPr>
            <p:ph sz="half" idx="2"/>
          </p:nvPr>
        </p:nvSpPr>
        <p:spPr>
          <a:xfrm>
            <a:off x="520713" y="3905482"/>
            <a:ext cx="3198096"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27086" y="3905482"/>
            <a:ext cx="3213847" cy="574437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948058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151974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40130971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5498084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ja-JP" altLang="en-US" smtClean="0"/>
              <a:t>図を追加</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F8E1404-C592-4609-ACFD-B3B0E5846F65}" type="datetimeFigureOut">
              <a:rPr kumimoji="1" lang="ja-JP" altLang="en-US" smtClean="0"/>
              <a:t>2017/7/4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924561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EF8E1404-C592-4609-ACFD-B3B0E5846F65}" type="datetimeFigureOut">
              <a:rPr kumimoji="1" lang="ja-JP" altLang="en-US" smtClean="0"/>
              <a:t>2017/7/4</a:t>
            </a:fld>
            <a:endParaRPr kumimoji="1" lang="ja-JP" altLang="en-US"/>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FF0D7D3D-5F45-4445-95B8-B0228ED010E5}" type="slidenum">
              <a:rPr kumimoji="1" lang="ja-JP" altLang="en-US" smtClean="0"/>
              <a:t>‹#›</a:t>
            </a:fld>
            <a:endParaRPr kumimoji="1" lang="ja-JP" altLang="en-US"/>
          </a:p>
        </p:txBody>
      </p:sp>
    </p:spTree>
    <p:extLst>
      <p:ext uri="{BB962C8B-B14F-4D97-AF65-F5344CB8AC3E}">
        <p14:creationId xmlns:p14="http://schemas.microsoft.com/office/powerpoint/2010/main" val="3304660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kumimoji="1"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kumimoji="1"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kumimoji="1"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kumimoji="1"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kumimoji="1" sz="1488" kern="1200">
          <a:solidFill>
            <a:schemeClr val="tx1"/>
          </a:solidFill>
          <a:latin typeface="+mn-lt"/>
          <a:ea typeface="+mn-ea"/>
          <a:cs typeface="+mn-cs"/>
        </a:defRPr>
      </a:lvl9pPr>
    </p:bodyStyle>
    <p:otherStyle>
      <a:defPPr>
        <a:defRPr lang="en-US"/>
      </a:defPPr>
      <a:lvl1pPr marL="0" algn="l" defTabSz="755934" rtl="0" eaLnBrk="1" latinLnBrk="0" hangingPunct="1">
        <a:defRPr kumimoji="1" sz="1488" kern="1200">
          <a:solidFill>
            <a:schemeClr val="tx1"/>
          </a:solidFill>
          <a:latin typeface="+mn-lt"/>
          <a:ea typeface="+mn-ea"/>
          <a:cs typeface="+mn-cs"/>
        </a:defRPr>
      </a:lvl1pPr>
      <a:lvl2pPr marL="377967" algn="l" defTabSz="755934" rtl="0" eaLnBrk="1" latinLnBrk="0" hangingPunct="1">
        <a:defRPr kumimoji="1" sz="1488" kern="1200">
          <a:solidFill>
            <a:schemeClr val="tx1"/>
          </a:solidFill>
          <a:latin typeface="+mn-lt"/>
          <a:ea typeface="+mn-ea"/>
          <a:cs typeface="+mn-cs"/>
        </a:defRPr>
      </a:lvl2pPr>
      <a:lvl3pPr marL="755934" algn="l" defTabSz="755934" rtl="0" eaLnBrk="1" latinLnBrk="0" hangingPunct="1">
        <a:defRPr kumimoji="1" sz="1488" kern="1200">
          <a:solidFill>
            <a:schemeClr val="tx1"/>
          </a:solidFill>
          <a:latin typeface="+mn-lt"/>
          <a:ea typeface="+mn-ea"/>
          <a:cs typeface="+mn-cs"/>
        </a:defRPr>
      </a:lvl3pPr>
      <a:lvl4pPr marL="1133902" algn="l" defTabSz="755934" rtl="0" eaLnBrk="1" latinLnBrk="0" hangingPunct="1">
        <a:defRPr kumimoji="1" sz="1488" kern="1200">
          <a:solidFill>
            <a:schemeClr val="tx1"/>
          </a:solidFill>
          <a:latin typeface="+mn-lt"/>
          <a:ea typeface="+mn-ea"/>
          <a:cs typeface="+mn-cs"/>
        </a:defRPr>
      </a:lvl4pPr>
      <a:lvl5pPr marL="1511869" algn="l" defTabSz="755934" rtl="0" eaLnBrk="1" latinLnBrk="0" hangingPunct="1">
        <a:defRPr kumimoji="1" sz="1488" kern="1200">
          <a:solidFill>
            <a:schemeClr val="tx1"/>
          </a:solidFill>
          <a:latin typeface="+mn-lt"/>
          <a:ea typeface="+mn-ea"/>
          <a:cs typeface="+mn-cs"/>
        </a:defRPr>
      </a:lvl5pPr>
      <a:lvl6pPr marL="1889836" algn="l" defTabSz="755934" rtl="0" eaLnBrk="1" latinLnBrk="0" hangingPunct="1">
        <a:defRPr kumimoji="1" sz="1488" kern="1200">
          <a:solidFill>
            <a:schemeClr val="tx1"/>
          </a:solidFill>
          <a:latin typeface="+mn-lt"/>
          <a:ea typeface="+mn-ea"/>
          <a:cs typeface="+mn-cs"/>
        </a:defRPr>
      </a:lvl6pPr>
      <a:lvl7pPr marL="2267803" algn="l" defTabSz="755934" rtl="0" eaLnBrk="1" latinLnBrk="0" hangingPunct="1">
        <a:defRPr kumimoji="1" sz="1488" kern="1200">
          <a:solidFill>
            <a:schemeClr val="tx1"/>
          </a:solidFill>
          <a:latin typeface="+mn-lt"/>
          <a:ea typeface="+mn-ea"/>
          <a:cs typeface="+mn-cs"/>
        </a:defRPr>
      </a:lvl7pPr>
      <a:lvl8pPr marL="2645771" algn="l" defTabSz="755934" rtl="0" eaLnBrk="1" latinLnBrk="0" hangingPunct="1">
        <a:defRPr kumimoji="1" sz="1488" kern="1200">
          <a:solidFill>
            <a:schemeClr val="tx1"/>
          </a:solidFill>
          <a:latin typeface="+mn-lt"/>
          <a:ea typeface="+mn-ea"/>
          <a:cs typeface="+mn-cs"/>
        </a:defRPr>
      </a:lvl8pPr>
      <a:lvl9pPr marL="3023738" algn="l" defTabSz="755934" rtl="0" eaLnBrk="1" latinLnBrk="0" hangingPunct="1">
        <a:defRPr kumimoji="1"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AutoShape 10"/>
          <p:cNvSpPr>
            <a:spLocks noChangeArrowheads="1"/>
          </p:cNvSpPr>
          <p:nvPr/>
        </p:nvSpPr>
        <p:spPr bwMode="auto">
          <a:xfrm>
            <a:off x="445408" y="1789567"/>
            <a:ext cx="6551613" cy="8044900"/>
          </a:xfrm>
          <a:prstGeom prst="roundRect">
            <a:avLst>
              <a:gd name="adj" fmla="val 3366"/>
            </a:avLst>
          </a:prstGeom>
          <a:solidFill>
            <a:srgbClr val="FBEED5"/>
          </a:solidFill>
          <a:ln w="9525" algn="ctr">
            <a:solidFill>
              <a:srgbClr val="FBEED5"/>
            </a:solidFill>
            <a:round/>
            <a:headEnd/>
            <a:tailEnd/>
          </a:ln>
          <a:effectLst>
            <a:outerShdw blurRad="38100" dist="81320" dir="2319588" algn="ctr" rotWithShape="0">
              <a:srgbClr val="808080">
                <a:alpha val="50000"/>
              </a:srgbClr>
            </a:outerShdw>
          </a:effectLst>
        </p:spPr>
        <p:txBody>
          <a:bodyPr lIns="0" tIns="0" rIns="0" bIns="0" anchor="ct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ja-JP" altLang="en-US" sz="1000" b="0" i="0" u="none" strike="noStrike" kern="0" cap="none" spc="0" normalizeH="0" baseline="0" noProof="0" smtClean="0">
              <a:ln>
                <a:noFill/>
              </a:ln>
              <a:solidFill>
                <a:srgbClr val="000000"/>
              </a:solidFill>
              <a:effectLst/>
              <a:uLnTx/>
              <a:uFillTx/>
              <a:latin typeface="Webdings" panose="05030102010509060703" pitchFamily="18" charset="2"/>
              <a:ea typeface="EPSON 太角ゴシック体Ｂ" panose="020B0709000000000000" pitchFamily="49" charset="-128"/>
            </a:endParaRPr>
          </a:p>
        </p:txBody>
      </p:sp>
      <p:sp>
        <p:nvSpPr>
          <p:cNvPr id="74" name="Line 150"/>
          <p:cNvSpPr>
            <a:spLocks noChangeShapeType="1"/>
          </p:cNvSpPr>
          <p:nvPr/>
        </p:nvSpPr>
        <p:spPr bwMode="auto">
          <a:xfrm>
            <a:off x="5755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75" name="Line 151"/>
          <p:cNvSpPr>
            <a:spLocks noChangeShapeType="1"/>
          </p:cNvSpPr>
          <p:nvPr/>
        </p:nvSpPr>
        <p:spPr bwMode="auto">
          <a:xfrm>
            <a:off x="7914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76" name="Line 152"/>
          <p:cNvSpPr>
            <a:spLocks noChangeShapeType="1"/>
          </p:cNvSpPr>
          <p:nvPr/>
        </p:nvSpPr>
        <p:spPr bwMode="auto">
          <a:xfrm>
            <a:off x="10073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77" name="Line 153"/>
          <p:cNvSpPr>
            <a:spLocks noChangeShapeType="1"/>
          </p:cNvSpPr>
          <p:nvPr/>
        </p:nvSpPr>
        <p:spPr bwMode="auto">
          <a:xfrm>
            <a:off x="12232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78" name="Line 154"/>
          <p:cNvSpPr>
            <a:spLocks noChangeShapeType="1"/>
          </p:cNvSpPr>
          <p:nvPr/>
        </p:nvSpPr>
        <p:spPr bwMode="auto">
          <a:xfrm>
            <a:off x="14391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79" name="Line 155"/>
          <p:cNvSpPr>
            <a:spLocks noChangeShapeType="1"/>
          </p:cNvSpPr>
          <p:nvPr/>
        </p:nvSpPr>
        <p:spPr bwMode="auto">
          <a:xfrm>
            <a:off x="16550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0" name="Line 156"/>
          <p:cNvSpPr>
            <a:spLocks noChangeShapeType="1"/>
          </p:cNvSpPr>
          <p:nvPr/>
        </p:nvSpPr>
        <p:spPr bwMode="auto">
          <a:xfrm>
            <a:off x="18709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1" name="Line 157"/>
          <p:cNvSpPr>
            <a:spLocks noChangeShapeType="1"/>
          </p:cNvSpPr>
          <p:nvPr/>
        </p:nvSpPr>
        <p:spPr bwMode="auto">
          <a:xfrm>
            <a:off x="20868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2" name="Line 158"/>
          <p:cNvSpPr>
            <a:spLocks noChangeShapeType="1"/>
          </p:cNvSpPr>
          <p:nvPr/>
        </p:nvSpPr>
        <p:spPr bwMode="auto">
          <a:xfrm>
            <a:off x="23027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3" name="Line 159"/>
          <p:cNvSpPr>
            <a:spLocks noChangeShapeType="1"/>
          </p:cNvSpPr>
          <p:nvPr/>
        </p:nvSpPr>
        <p:spPr bwMode="auto">
          <a:xfrm>
            <a:off x="25186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4" name="Line 160"/>
          <p:cNvSpPr>
            <a:spLocks noChangeShapeType="1"/>
          </p:cNvSpPr>
          <p:nvPr/>
        </p:nvSpPr>
        <p:spPr bwMode="auto">
          <a:xfrm>
            <a:off x="27345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5" name="Line 161"/>
          <p:cNvSpPr>
            <a:spLocks noChangeShapeType="1"/>
          </p:cNvSpPr>
          <p:nvPr/>
        </p:nvSpPr>
        <p:spPr bwMode="auto">
          <a:xfrm>
            <a:off x="29504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6" name="Line 164"/>
          <p:cNvSpPr>
            <a:spLocks noChangeShapeType="1"/>
          </p:cNvSpPr>
          <p:nvPr/>
        </p:nvSpPr>
        <p:spPr bwMode="auto">
          <a:xfrm>
            <a:off x="31663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7" name="Line 165"/>
          <p:cNvSpPr>
            <a:spLocks noChangeShapeType="1"/>
          </p:cNvSpPr>
          <p:nvPr/>
        </p:nvSpPr>
        <p:spPr bwMode="auto">
          <a:xfrm>
            <a:off x="33822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8" name="Line 166"/>
          <p:cNvSpPr>
            <a:spLocks noChangeShapeType="1"/>
          </p:cNvSpPr>
          <p:nvPr/>
        </p:nvSpPr>
        <p:spPr bwMode="auto">
          <a:xfrm>
            <a:off x="3598183"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89" name="Line 167"/>
          <p:cNvSpPr>
            <a:spLocks noChangeShapeType="1"/>
          </p:cNvSpPr>
          <p:nvPr/>
        </p:nvSpPr>
        <p:spPr bwMode="auto">
          <a:xfrm>
            <a:off x="38156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0" name="Line 168"/>
          <p:cNvSpPr>
            <a:spLocks noChangeShapeType="1"/>
          </p:cNvSpPr>
          <p:nvPr/>
        </p:nvSpPr>
        <p:spPr bwMode="auto">
          <a:xfrm>
            <a:off x="40315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1" name="Line 169"/>
          <p:cNvSpPr>
            <a:spLocks noChangeShapeType="1"/>
          </p:cNvSpPr>
          <p:nvPr/>
        </p:nvSpPr>
        <p:spPr bwMode="auto">
          <a:xfrm>
            <a:off x="42474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2" name="Line 170"/>
          <p:cNvSpPr>
            <a:spLocks noChangeShapeType="1"/>
          </p:cNvSpPr>
          <p:nvPr/>
        </p:nvSpPr>
        <p:spPr bwMode="auto">
          <a:xfrm>
            <a:off x="44633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3" name="Line 171"/>
          <p:cNvSpPr>
            <a:spLocks noChangeShapeType="1"/>
          </p:cNvSpPr>
          <p:nvPr/>
        </p:nvSpPr>
        <p:spPr bwMode="auto">
          <a:xfrm>
            <a:off x="46792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4" name="Line 172"/>
          <p:cNvSpPr>
            <a:spLocks noChangeShapeType="1"/>
          </p:cNvSpPr>
          <p:nvPr/>
        </p:nvSpPr>
        <p:spPr bwMode="auto">
          <a:xfrm>
            <a:off x="48951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5" name="Line 173"/>
          <p:cNvSpPr>
            <a:spLocks noChangeShapeType="1"/>
          </p:cNvSpPr>
          <p:nvPr/>
        </p:nvSpPr>
        <p:spPr bwMode="auto">
          <a:xfrm>
            <a:off x="51110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6" name="Line 174"/>
          <p:cNvSpPr>
            <a:spLocks noChangeShapeType="1"/>
          </p:cNvSpPr>
          <p:nvPr/>
        </p:nvSpPr>
        <p:spPr bwMode="auto">
          <a:xfrm>
            <a:off x="53269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7" name="Line 175"/>
          <p:cNvSpPr>
            <a:spLocks noChangeShapeType="1"/>
          </p:cNvSpPr>
          <p:nvPr/>
        </p:nvSpPr>
        <p:spPr bwMode="auto">
          <a:xfrm>
            <a:off x="55428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8" name="Line 176"/>
          <p:cNvSpPr>
            <a:spLocks noChangeShapeType="1"/>
          </p:cNvSpPr>
          <p:nvPr/>
        </p:nvSpPr>
        <p:spPr bwMode="auto">
          <a:xfrm>
            <a:off x="57587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99" name="Line 177"/>
          <p:cNvSpPr>
            <a:spLocks noChangeShapeType="1"/>
          </p:cNvSpPr>
          <p:nvPr/>
        </p:nvSpPr>
        <p:spPr bwMode="auto">
          <a:xfrm>
            <a:off x="59746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0" name="Line 178"/>
          <p:cNvSpPr>
            <a:spLocks noChangeShapeType="1"/>
          </p:cNvSpPr>
          <p:nvPr/>
        </p:nvSpPr>
        <p:spPr bwMode="auto">
          <a:xfrm>
            <a:off x="61905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1" name="Line 179"/>
          <p:cNvSpPr>
            <a:spLocks noChangeShapeType="1"/>
          </p:cNvSpPr>
          <p:nvPr/>
        </p:nvSpPr>
        <p:spPr bwMode="auto">
          <a:xfrm>
            <a:off x="64064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2" name="Line 180"/>
          <p:cNvSpPr>
            <a:spLocks noChangeShapeType="1"/>
          </p:cNvSpPr>
          <p:nvPr/>
        </p:nvSpPr>
        <p:spPr bwMode="auto">
          <a:xfrm>
            <a:off x="6622371"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3" name="Line 181"/>
          <p:cNvSpPr>
            <a:spLocks noChangeShapeType="1"/>
          </p:cNvSpPr>
          <p:nvPr/>
        </p:nvSpPr>
        <p:spPr bwMode="auto">
          <a:xfrm>
            <a:off x="6839858" y="1789567"/>
            <a:ext cx="0" cy="804490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4" name="Line 182"/>
          <p:cNvSpPr>
            <a:spLocks noChangeShapeType="1"/>
          </p:cNvSpPr>
          <p:nvPr/>
        </p:nvSpPr>
        <p:spPr bwMode="auto">
          <a:xfrm>
            <a:off x="445408" y="2133531"/>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5" name="Line 183"/>
          <p:cNvSpPr>
            <a:spLocks noChangeShapeType="1"/>
          </p:cNvSpPr>
          <p:nvPr/>
        </p:nvSpPr>
        <p:spPr bwMode="auto">
          <a:xfrm>
            <a:off x="445408" y="2926263"/>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6" name="Line 184"/>
          <p:cNvSpPr>
            <a:spLocks noChangeShapeType="1"/>
          </p:cNvSpPr>
          <p:nvPr/>
        </p:nvSpPr>
        <p:spPr bwMode="auto">
          <a:xfrm>
            <a:off x="445408" y="3718995"/>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7" name="Line 185"/>
          <p:cNvSpPr>
            <a:spLocks noChangeShapeType="1"/>
          </p:cNvSpPr>
          <p:nvPr/>
        </p:nvSpPr>
        <p:spPr bwMode="auto">
          <a:xfrm>
            <a:off x="445408" y="4511727"/>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8" name="Line 186"/>
          <p:cNvSpPr>
            <a:spLocks noChangeShapeType="1"/>
          </p:cNvSpPr>
          <p:nvPr/>
        </p:nvSpPr>
        <p:spPr bwMode="auto">
          <a:xfrm>
            <a:off x="445408" y="5304459"/>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09" name="Line 187"/>
          <p:cNvSpPr>
            <a:spLocks noChangeShapeType="1"/>
          </p:cNvSpPr>
          <p:nvPr/>
        </p:nvSpPr>
        <p:spPr bwMode="auto">
          <a:xfrm>
            <a:off x="445408" y="5700825"/>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0" name="Line 188"/>
          <p:cNvSpPr>
            <a:spLocks noChangeShapeType="1"/>
          </p:cNvSpPr>
          <p:nvPr/>
        </p:nvSpPr>
        <p:spPr bwMode="auto">
          <a:xfrm>
            <a:off x="445408" y="6097191"/>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1" name="Line 189"/>
          <p:cNvSpPr>
            <a:spLocks noChangeShapeType="1"/>
          </p:cNvSpPr>
          <p:nvPr/>
        </p:nvSpPr>
        <p:spPr bwMode="auto">
          <a:xfrm>
            <a:off x="445408" y="6493557"/>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2" name="Line 190"/>
          <p:cNvSpPr>
            <a:spLocks noChangeShapeType="1"/>
          </p:cNvSpPr>
          <p:nvPr/>
        </p:nvSpPr>
        <p:spPr bwMode="auto">
          <a:xfrm>
            <a:off x="445408" y="6889923"/>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3" name="Line 191"/>
          <p:cNvSpPr>
            <a:spLocks noChangeShapeType="1"/>
          </p:cNvSpPr>
          <p:nvPr/>
        </p:nvSpPr>
        <p:spPr bwMode="auto">
          <a:xfrm>
            <a:off x="445408" y="7286289"/>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4" name="Line 192"/>
          <p:cNvSpPr>
            <a:spLocks noChangeShapeType="1"/>
          </p:cNvSpPr>
          <p:nvPr/>
        </p:nvSpPr>
        <p:spPr bwMode="auto">
          <a:xfrm>
            <a:off x="445408" y="7682655"/>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5" name="Line 193"/>
          <p:cNvSpPr>
            <a:spLocks noChangeShapeType="1"/>
          </p:cNvSpPr>
          <p:nvPr/>
        </p:nvSpPr>
        <p:spPr bwMode="auto">
          <a:xfrm>
            <a:off x="445408" y="8079021"/>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6" name="Line 194"/>
          <p:cNvSpPr>
            <a:spLocks noChangeShapeType="1"/>
          </p:cNvSpPr>
          <p:nvPr/>
        </p:nvSpPr>
        <p:spPr bwMode="auto">
          <a:xfrm>
            <a:off x="445408" y="8475387"/>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7" name="Line 195"/>
          <p:cNvSpPr>
            <a:spLocks noChangeShapeType="1"/>
          </p:cNvSpPr>
          <p:nvPr/>
        </p:nvSpPr>
        <p:spPr bwMode="auto">
          <a:xfrm>
            <a:off x="445408" y="8871753"/>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8" name="Line 196"/>
          <p:cNvSpPr>
            <a:spLocks noChangeShapeType="1"/>
          </p:cNvSpPr>
          <p:nvPr/>
        </p:nvSpPr>
        <p:spPr bwMode="auto">
          <a:xfrm>
            <a:off x="445408" y="9268119"/>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19" name="Line 197"/>
          <p:cNvSpPr>
            <a:spLocks noChangeShapeType="1"/>
          </p:cNvSpPr>
          <p:nvPr/>
        </p:nvSpPr>
        <p:spPr bwMode="auto">
          <a:xfrm>
            <a:off x="445408" y="9664478"/>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42" name="Line 182"/>
          <p:cNvSpPr>
            <a:spLocks noChangeShapeType="1"/>
          </p:cNvSpPr>
          <p:nvPr/>
        </p:nvSpPr>
        <p:spPr bwMode="auto">
          <a:xfrm>
            <a:off x="445408" y="1935348"/>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43" name="Line 183"/>
          <p:cNvSpPr>
            <a:spLocks noChangeShapeType="1"/>
          </p:cNvSpPr>
          <p:nvPr/>
        </p:nvSpPr>
        <p:spPr bwMode="auto">
          <a:xfrm>
            <a:off x="445408" y="2529897"/>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44" name="Line 184"/>
          <p:cNvSpPr>
            <a:spLocks noChangeShapeType="1"/>
          </p:cNvSpPr>
          <p:nvPr/>
        </p:nvSpPr>
        <p:spPr bwMode="auto">
          <a:xfrm>
            <a:off x="445408" y="3322629"/>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45" name="Line 185"/>
          <p:cNvSpPr>
            <a:spLocks noChangeShapeType="1"/>
          </p:cNvSpPr>
          <p:nvPr/>
        </p:nvSpPr>
        <p:spPr bwMode="auto">
          <a:xfrm>
            <a:off x="445408" y="4115361"/>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46" name="Line 186"/>
          <p:cNvSpPr>
            <a:spLocks noChangeShapeType="1"/>
          </p:cNvSpPr>
          <p:nvPr/>
        </p:nvSpPr>
        <p:spPr bwMode="auto">
          <a:xfrm>
            <a:off x="445408" y="4908093"/>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47" name="Line 187"/>
          <p:cNvSpPr>
            <a:spLocks noChangeShapeType="1"/>
          </p:cNvSpPr>
          <p:nvPr/>
        </p:nvSpPr>
        <p:spPr bwMode="auto">
          <a:xfrm>
            <a:off x="445408" y="5502642"/>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48" name="Line 188"/>
          <p:cNvSpPr>
            <a:spLocks noChangeShapeType="1"/>
          </p:cNvSpPr>
          <p:nvPr/>
        </p:nvSpPr>
        <p:spPr bwMode="auto">
          <a:xfrm>
            <a:off x="445408" y="5899008"/>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49" name="Line 189"/>
          <p:cNvSpPr>
            <a:spLocks noChangeShapeType="1"/>
          </p:cNvSpPr>
          <p:nvPr/>
        </p:nvSpPr>
        <p:spPr bwMode="auto">
          <a:xfrm>
            <a:off x="445408" y="6295374"/>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0" name="Line 190"/>
          <p:cNvSpPr>
            <a:spLocks noChangeShapeType="1"/>
          </p:cNvSpPr>
          <p:nvPr/>
        </p:nvSpPr>
        <p:spPr bwMode="auto">
          <a:xfrm>
            <a:off x="445408" y="6691740"/>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1" name="Line 191"/>
          <p:cNvSpPr>
            <a:spLocks noChangeShapeType="1"/>
          </p:cNvSpPr>
          <p:nvPr/>
        </p:nvSpPr>
        <p:spPr bwMode="auto">
          <a:xfrm>
            <a:off x="445408" y="7088106"/>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2" name="Line 192"/>
          <p:cNvSpPr>
            <a:spLocks noChangeShapeType="1"/>
          </p:cNvSpPr>
          <p:nvPr/>
        </p:nvSpPr>
        <p:spPr bwMode="auto">
          <a:xfrm>
            <a:off x="445408" y="7484472"/>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3" name="Line 193"/>
          <p:cNvSpPr>
            <a:spLocks noChangeShapeType="1"/>
          </p:cNvSpPr>
          <p:nvPr/>
        </p:nvSpPr>
        <p:spPr bwMode="auto">
          <a:xfrm>
            <a:off x="445408" y="7880838"/>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4" name="Line 194"/>
          <p:cNvSpPr>
            <a:spLocks noChangeShapeType="1"/>
          </p:cNvSpPr>
          <p:nvPr/>
        </p:nvSpPr>
        <p:spPr bwMode="auto">
          <a:xfrm>
            <a:off x="445408" y="8277204"/>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5" name="Line 195"/>
          <p:cNvSpPr>
            <a:spLocks noChangeShapeType="1"/>
          </p:cNvSpPr>
          <p:nvPr/>
        </p:nvSpPr>
        <p:spPr bwMode="auto">
          <a:xfrm>
            <a:off x="445408" y="8673570"/>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6" name="Line 196"/>
          <p:cNvSpPr>
            <a:spLocks noChangeShapeType="1"/>
          </p:cNvSpPr>
          <p:nvPr/>
        </p:nvSpPr>
        <p:spPr bwMode="auto">
          <a:xfrm>
            <a:off x="445408" y="9069936"/>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7" name="Line 197"/>
          <p:cNvSpPr>
            <a:spLocks noChangeShapeType="1"/>
          </p:cNvSpPr>
          <p:nvPr/>
        </p:nvSpPr>
        <p:spPr bwMode="auto">
          <a:xfrm>
            <a:off x="445408" y="9466302"/>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8" name="Line 182"/>
          <p:cNvSpPr>
            <a:spLocks noChangeShapeType="1"/>
          </p:cNvSpPr>
          <p:nvPr/>
        </p:nvSpPr>
        <p:spPr bwMode="auto">
          <a:xfrm>
            <a:off x="445408" y="2331714"/>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59" name="Line 183"/>
          <p:cNvSpPr>
            <a:spLocks noChangeShapeType="1"/>
          </p:cNvSpPr>
          <p:nvPr/>
        </p:nvSpPr>
        <p:spPr bwMode="auto">
          <a:xfrm>
            <a:off x="445408" y="3124446"/>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60" name="Line 184"/>
          <p:cNvSpPr>
            <a:spLocks noChangeShapeType="1"/>
          </p:cNvSpPr>
          <p:nvPr/>
        </p:nvSpPr>
        <p:spPr bwMode="auto">
          <a:xfrm>
            <a:off x="445408" y="3917178"/>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61" name="Line 185"/>
          <p:cNvSpPr>
            <a:spLocks noChangeShapeType="1"/>
          </p:cNvSpPr>
          <p:nvPr/>
        </p:nvSpPr>
        <p:spPr bwMode="auto">
          <a:xfrm>
            <a:off x="445408" y="4709910"/>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62" name="Line 183"/>
          <p:cNvSpPr>
            <a:spLocks noChangeShapeType="1"/>
          </p:cNvSpPr>
          <p:nvPr/>
        </p:nvSpPr>
        <p:spPr bwMode="auto">
          <a:xfrm>
            <a:off x="445408" y="2728080"/>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63" name="Line 184"/>
          <p:cNvSpPr>
            <a:spLocks noChangeShapeType="1"/>
          </p:cNvSpPr>
          <p:nvPr/>
        </p:nvSpPr>
        <p:spPr bwMode="auto">
          <a:xfrm>
            <a:off x="445408" y="3520812"/>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64" name="Line 185"/>
          <p:cNvSpPr>
            <a:spLocks noChangeShapeType="1"/>
          </p:cNvSpPr>
          <p:nvPr/>
        </p:nvSpPr>
        <p:spPr bwMode="auto">
          <a:xfrm>
            <a:off x="445408" y="4313544"/>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sp>
        <p:nvSpPr>
          <p:cNvPr id="165" name="Line 186"/>
          <p:cNvSpPr>
            <a:spLocks noChangeShapeType="1"/>
          </p:cNvSpPr>
          <p:nvPr/>
        </p:nvSpPr>
        <p:spPr bwMode="auto">
          <a:xfrm>
            <a:off x="445408" y="5106276"/>
            <a:ext cx="6553200" cy="0"/>
          </a:xfrm>
          <a:prstGeom prst="line">
            <a:avLst/>
          </a:prstGeom>
          <a:noFill/>
          <a:ln w="9525">
            <a:solidFill>
              <a:srgbClr val="AB9A71">
                <a:alpha val="28999"/>
              </a:srgb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algn="ctr" fontAlgn="base">
              <a:spcBef>
                <a:spcPct val="0"/>
              </a:spcBef>
              <a:spcAft>
                <a:spcPct val="0"/>
              </a:spcAft>
            </a:pPr>
            <a:endParaRPr lang="ja-JP" altLang="en-US" sz="1000">
              <a:solidFill>
                <a:srgbClr val="000000"/>
              </a:solidFill>
              <a:latin typeface="Webdings" panose="05030102010509060703" pitchFamily="18" charset="2"/>
              <a:ea typeface="EPSON 太角ゴシック体Ｂ" panose="020B0709000000000000" pitchFamily="49" charset="-128"/>
            </a:endParaRPr>
          </a:p>
        </p:txBody>
      </p:sp>
      <p:grpSp>
        <p:nvGrpSpPr>
          <p:cNvPr id="199" name="グループ化 198"/>
          <p:cNvGrpSpPr/>
          <p:nvPr/>
        </p:nvGrpSpPr>
        <p:grpSpPr>
          <a:xfrm>
            <a:off x="546654" y="1956427"/>
            <a:ext cx="163749" cy="7711181"/>
            <a:chOff x="546654" y="2220190"/>
            <a:chExt cx="163749" cy="7711181"/>
          </a:xfrm>
        </p:grpSpPr>
        <p:sp>
          <p:nvSpPr>
            <p:cNvPr id="166" name="円/楕円 165"/>
            <p:cNvSpPr/>
            <p:nvPr/>
          </p:nvSpPr>
          <p:spPr>
            <a:xfrm>
              <a:off x="546654" y="2220190"/>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7" name="円/楕円 166"/>
            <p:cNvSpPr/>
            <p:nvPr/>
          </p:nvSpPr>
          <p:spPr>
            <a:xfrm>
              <a:off x="546654" y="24804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8" name="円/楕円 167"/>
            <p:cNvSpPr/>
            <p:nvPr/>
          </p:nvSpPr>
          <p:spPr>
            <a:xfrm>
              <a:off x="546654" y="2740702"/>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円/楕円 168"/>
            <p:cNvSpPr/>
            <p:nvPr/>
          </p:nvSpPr>
          <p:spPr>
            <a:xfrm>
              <a:off x="546654" y="3000958"/>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円/楕円 169"/>
            <p:cNvSpPr/>
            <p:nvPr/>
          </p:nvSpPr>
          <p:spPr>
            <a:xfrm>
              <a:off x="546654" y="3261214"/>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円/楕円 170"/>
            <p:cNvSpPr/>
            <p:nvPr/>
          </p:nvSpPr>
          <p:spPr>
            <a:xfrm>
              <a:off x="546654" y="3521470"/>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円/楕円 171"/>
            <p:cNvSpPr/>
            <p:nvPr/>
          </p:nvSpPr>
          <p:spPr>
            <a:xfrm>
              <a:off x="546654" y="378172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円/楕円 172"/>
            <p:cNvSpPr/>
            <p:nvPr/>
          </p:nvSpPr>
          <p:spPr>
            <a:xfrm>
              <a:off x="546654" y="4041982"/>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円/楕円 173"/>
            <p:cNvSpPr/>
            <p:nvPr/>
          </p:nvSpPr>
          <p:spPr>
            <a:xfrm>
              <a:off x="546654" y="4302238"/>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円/楕円 174"/>
            <p:cNvSpPr/>
            <p:nvPr/>
          </p:nvSpPr>
          <p:spPr>
            <a:xfrm>
              <a:off x="546654" y="4562494"/>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円/楕円 175"/>
            <p:cNvSpPr/>
            <p:nvPr/>
          </p:nvSpPr>
          <p:spPr>
            <a:xfrm>
              <a:off x="546654" y="4822750"/>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円/楕円 176"/>
            <p:cNvSpPr/>
            <p:nvPr/>
          </p:nvSpPr>
          <p:spPr>
            <a:xfrm>
              <a:off x="546654" y="508300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円/楕円 177"/>
            <p:cNvSpPr/>
            <p:nvPr/>
          </p:nvSpPr>
          <p:spPr>
            <a:xfrm>
              <a:off x="546654" y="5343262"/>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546654" y="5603518"/>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546654" y="5863774"/>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546654" y="6124030"/>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円/楕円 181"/>
            <p:cNvSpPr/>
            <p:nvPr/>
          </p:nvSpPr>
          <p:spPr>
            <a:xfrm>
              <a:off x="546654" y="638428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3" name="円/楕円 182"/>
            <p:cNvSpPr/>
            <p:nvPr/>
          </p:nvSpPr>
          <p:spPr>
            <a:xfrm>
              <a:off x="546654" y="6644542"/>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4" name="円/楕円 183"/>
            <p:cNvSpPr/>
            <p:nvPr/>
          </p:nvSpPr>
          <p:spPr>
            <a:xfrm>
              <a:off x="546654" y="6904798"/>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5" name="円/楕円 184"/>
            <p:cNvSpPr/>
            <p:nvPr/>
          </p:nvSpPr>
          <p:spPr>
            <a:xfrm>
              <a:off x="546654" y="7165054"/>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9" name="円/楕円 188"/>
            <p:cNvSpPr/>
            <p:nvPr/>
          </p:nvSpPr>
          <p:spPr>
            <a:xfrm>
              <a:off x="546654" y="7425310"/>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0" name="円/楕円 189"/>
            <p:cNvSpPr/>
            <p:nvPr/>
          </p:nvSpPr>
          <p:spPr>
            <a:xfrm>
              <a:off x="546654" y="768556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1" name="円/楕円 190"/>
            <p:cNvSpPr/>
            <p:nvPr/>
          </p:nvSpPr>
          <p:spPr>
            <a:xfrm>
              <a:off x="546654" y="7945822"/>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2" name="円/楕円 191"/>
            <p:cNvSpPr/>
            <p:nvPr/>
          </p:nvSpPr>
          <p:spPr>
            <a:xfrm>
              <a:off x="546654" y="8206078"/>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3" name="円/楕円 192"/>
            <p:cNvSpPr/>
            <p:nvPr/>
          </p:nvSpPr>
          <p:spPr>
            <a:xfrm>
              <a:off x="546654" y="8466334"/>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4" name="円/楕円 193"/>
            <p:cNvSpPr/>
            <p:nvPr/>
          </p:nvSpPr>
          <p:spPr>
            <a:xfrm>
              <a:off x="546654" y="8726590"/>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5" name="円/楕円 194"/>
            <p:cNvSpPr/>
            <p:nvPr/>
          </p:nvSpPr>
          <p:spPr>
            <a:xfrm>
              <a:off x="546654" y="89868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6" name="円/楕円 195"/>
            <p:cNvSpPr/>
            <p:nvPr/>
          </p:nvSpPr>
          <p:spPr>
            <a:xfrm>
              <a:off x="546654" y="9247102"/>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7" name="円/楕円 196"/>
            <p:cNvSpPr/>
            <p:nvPr/>
          </p:nvSpPr>
          <p:spPr>
            <a:xfrm>
              <a:off x="546654" y="9507358"/>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8" name="円/楕円 197"/>
            <p:cNvSpPr/>
            <p:nvPr/>
          </p:nvSpPr>
          <p:spPr>
            <a:xfrm>
              <a:off x="546654" y="9767622"/>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05" name="テキスト ボックス 204"/>
          <p:cNvSpPr txBox="1"/>
          <p:nvPr/>
        </p:nvSpPr>
        <p:spPr>
          <a:xfrm>
            <a:off x="4549126" y="261343"/>
            <a:ext cx="184731" cy="369332"/>
          </a:xfrm>
          <a:prstGeom prst="rect">
            <a:avLst/>
          </a:prstGeom>
          <a:noFill/>
        </p:spPr>
        <p:txBody>
          <a:bodyPr wrap="none" rtlCol="0">
            <a:spAutoFit/>
          </a:bodyPr>
          <a:lstStyle/>
          <a:p>
            <a:endParaRPr kumimoji="1" lang="ja-JP" altLang="en-US" dirty="0"/>
          </a:p>
        </p:txBody>
      </p:sp>
      <p:grpSp>
        <p:nvGrpSpPr>
          <p:cNvPr id="13" name="グループ化 12"/>
          <p:cNvGrpSpPr/>
          <p:nvPr/>
        </p:nvGrpSpPr>
        <p:grpSpPr>
          <a:xfrm>
            <a:off x="1100606" y="2425131"/>
            <a:ext cx="5520178" cy="610101"/>
            <a:chOff x="1100606" y="2425131"/>
            <a:chExt cx="5520178" cy="610101"/>
          </a:xfrm>
        </p:grpSpPr>
        <p:sp>
          <p:nvSpPr>
            <p:cNvPr id="204" name="正方形/長方形 203"/>
            <p:cNvSpPr/>
            <p:nvPr/>
          </p:nvSpPr>
          <p:spPr>
            <a:xfrm>
              <a:off x="1100606" y="2429191"/>
              <a:ext cx="214274" cy="214274"/>
            </a:xfrm>
            <a:prstGeom prst="rect">
              <a:avLst/>
            </a:prstGeom>
            <a:solidFill>
              <a:schemeClr val="bg1"/>
            </a:solid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6" name="テキスト ボックス 205"/>
            <p:cNvSpPr txBox="1"/>
            <p:nvPr/>
          </p:nvSpPr>
          <p:spPr>
            <a:xfrm>
              <a:off x="1367683" y="2425131"/>
              <a:ext cx="3832781" cy="246221"/>
            </a:xfrm>
            <a:prstGeom prst="rect">
              <a:avLst/>
            </a:prstGeom>
            <a:noFill/>
          </p:spPr>
          <p:txBody>
            <a:bodyPr wrap="none" lIns="0" tIns="0" rIns="0" bIns="0" rtlCol="0">
              <a:spAutoFit/>
            </a:bodyPr>
            <a:lstStyle/>
            <a:p>
              <a:r>
                <a:rPr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１．</a:t>
              </a:r>
              <a:r>
                <a:rPr lang="ja-JP" altLang="en-US" sz="1600" dirty="0" smtClean="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事故防止・対策マニュアルを作成している</a:t>
              </a:r>
              <a:endParaRPr kumimoji="1"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endParaRPr>
            </a:p>
          </p:txBody>
        </p:sp>
        <p:sp>
          <p:nvSpPr>
            <p:cNvPr id="208" name="テキスト ボックス 207"/>
            <p:cNvSpPr txBox="1"/>
            <p:nvPr/>
          </p:nvSpPr>
          <p:spPr>
            <a:xfrm>
              <a:off x="1776855" y="2712067"/>
              <a:ext cx="4843929" cy="323165"/>
            </a:xfrm>
            <a:prstGeom prst="rect">
              <a:avLst/>
            </a:prstGeom>
            <a:noFill/>
          </p:spPr>
          <p:txBody>
            <a:bodyPr wrap="square" lIns="0" tIns="0" rIns="0" bIns="0" rtlCol="0">
              <a:spAutoFit/>
            </a:bodyPr>
            <a:lstStyle/>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事故の発生防止のためのマニュアルや事故発生時の対応についてのマニュアルが</a:t>
              </a:r>
              <a:endParaRPr kumimoji="1" lang="en-US" altLang="ja-JP"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施設で整備できており、その内容が全職員で共有されている</a:t>
              </a:r>
              <a:endParaRPr kumimoji="1"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244" name="直線コネクタ 243"/>
          <p:cNvCxnSpPr/>
          <p:nvPr/>
        </p:nvCxnSpPr>
        <p:spPr>
          <a:xfrm>
            <a:off x="1100606" y="3218056"/>
            <a:ext cx="5736317" cy="0"/>
          </a:xfrm>
          <a:prstGeom prst="line">
            <a:avLst/>
          </a:prstGeom>
          <a:ln w="3175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grpSp>
        <p:nvGrpSpPr>
          <p:cNvPr id="11" name="グループ化 10"/>
          <p:cNvGrpSpPr/>
          <p:nvPr/>
        </p:nvGrpSpPr>
        <p:grpSpPr>
          <a:xfrm>
            <a:off x="1100606" y="3400880"/>
            <a:ext cx="5582091" cy="448519"/>
            <a:chOff x="1100606" y="3258713"/>
            <a:chExt cx="5582091" cy="448519"/>
          </a:xfrm>
        </p:grpSpPr>
        <p:sp>
          <p:nvSpPr>
            <p:cNvPr id="246" name="正方形/長方形 245"/>
            <p:cNvSpPr/>
            <p:nvPr/>
          </p:nvSpPr>
          <p:spPr>
            <a:xfrm>
              <a:off x="1100606" y="3262773"/>
              <a:ext cx="214274" cy="214274"/>
            </a:xfrm>
            <a:prstGeom prst="rect">
              <a:avLst/>
            </a:prstGeom>
            <a:solidFill>
              <a:schemeClr val="bg1"/>
            </a:solid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7" name="テキスト ボックス 246"/>
            <p:cNvSpPr txBox="1"/>
            <p:nvPr/>
          </p:nvSpPr>
          <p:spPr>
            <a:xfrm>
              <a:off x="1367683" y="3258713"/>
              <a:ext cx="2417328" cy="246221"/>
            </a:xfrm>
            <a:prstGeom prst="rect">
              <a:avLst/>
            </a:prstGeom>
            <a:noFill/>
          </p:spPr>
          <p:txBody>
            <a:bodyPr wrap="none" lIns="0" tIns="0" rIns="0" bIns="0" rtlCol="0">
              <a:spAutoFit/>
            </a:bodyPr>
            <a:lstStyle/>
            <a:p>
              <a:r>
                <a:rPr kumimoji="1" lang="ja-JP" altLang="en-US" sz="1600" dirty="0" smtClean="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２．安全点検を実施している</a:t>
              </a:r>
              <a:endParaRPr kumimoji="1"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endParaRPr>
            </a:p>
          </p:txBody>
        </p:sp>
        <p:sp>
          <p:nvSpPr>
            <p:cNvPr id="248" name="テキスト ボックス 247"/>
            <p:cNvSpPr txBox="1"/>
            <p:nvPr/>
          </p:nvSpPr>
          <p:spPr>
            <a:xfrm>
              <a:off x="1776855" y="3545649"/>
              <a:ext cx="4905842" cy="161583"/>
            </a:xfrm>
            <a:prstGeom prst="rect">
              <a:avLst/>
            </a:prstGeom>
            <a:noFill/>
          </p:spPr>
          <p:txBody>
            <a:bodyPr wrap="square" lIns="0" tIns="0" rIns="0" bIns="0" rtlCol="0">
              <a:spAutoFit/>
            </a:bodyPr>
            <a:lstStyle/>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施設で事故防止のために、設備や遊具、玩具などの安全点検を実施している</a:t>
              </a:r>
              <a:endParaRPr kumimoji="1"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9" name="グループ化 8"/>
          <p:cNvGrpSpPr/>
          <p:nvPr/>
        </p:nvGrpSpPr>
        <p:grpSpPr>
          <a:xfrm>
            <a:off x="1100606" y="4215047"/>
            <a:ext cx="5520178" cy="610101"/>
            <a:chOff x="1100606" y="4092295"/>
            <a:chExt cx="5520178" cy="610101"/>
          </a:xfrm>
        </p:grpSpPr>
        <p:sp>
          <p:nvSpPr>
            <p:cNvPr id="250" name="正方形/長方形 249"/>
            <p:cNvSpPr/>
            <p:nvPr/>
          </p:nvSpPr>
          <p:spPr>
            <a:xfrm>
              <a:off x="1100606" y="4096355"/>
              <a:ext cx="214274" cy="214274"/>
            </a:xfrm>
            <a:prstGeom prst="rect">
              <a:avLst/>
            </a:prstGeom>
            <a:solidFill>
              <a:schemeClr val="bg1"/>
            </a:solid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1" name="テキスト ボックス 250"/>
            <p:cNvSpPr txBox="1"/>
            <p:nvPr/>
          </p:nvSpPr>
          <p:spPr>
            <a:xfrm>
              <a:off x="1367683" y="4092295"/>
              <a:ext cx="2417328" cy="246221"/>
            </a:xfrm>
            <a:prstGeom prst="rect">
              <a:avLst/>
            </a:prstGeom>
            <a:noFill/>
          </p:spPr>
          <p:txBody>
            <a:bodyPr wrap="none" lIns="0" tIns="0" rIns="0" bIns="0" rtlCol="0">
              <a:spAutoFit/>
            </a:bodyPr>
            <a:lstStyle/>
            <a:p>
              <a:r>
                <a:rPr lang="ja-JP" altLang="en-US" sz="1600" dirty="0" smtClean="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３．園内研修を実施している</a:t>
              </a:r>
              <a:endParaRPr kumimoji="1"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endParaRPr>
            </a:p>
          </p:txBody>
        </p:sp>
        <p:sp>
          <p:nvSpPr>
            <p:cNvPr id="252" name="テキスト ボックス 251"/>
            <p:cNvSpPr txBox="1"/>
            <p:nvPr/>
          </p:nvSpPr>
          <p:spPr>
            <a:xfrm>
              <a:off x="1776855" y="4379231"/>
              <a:ext cx="4843929" cy="323165"/>
            </a:xfrm>
            <a:prstGeom prst="rect">
              <a:avLst/>
            </a:prstGeom>
            <a:noFill/>
          </p:spPr>
          <p:txBody>
            <a:bodyPr wrap="square" lIns="0" tIns="0" rIns="0" bIns="0" rtlCol="0">
              <a:spAutoFit/>
            </a:bodyPr>
            <a:lstStyle/>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事故防止や事故発生時の対応、応急処置等の安全についての研修を定期的に開催し、職員が研修に参加している</a:t>
              </a:r>
              <a:endParaRPr kumimoji="1" lang="en-US" altLang="ja-JP"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8" name="グループ化 7"/>
          <p:cNvGrpSpPr/>
          <p:nvPr/>
        </p:nvGrpSpPr>
        <p:grpSpPr>
          <a:xfrm>
            <a:off x="1100606" y="5190796"/>
            <a:ext cx="5520178" cy="610101"/>
            <a:chOff x="1100606" y="4925877"/>
            <a:chExt cx="5520178" cy="610101"/>
          </a:xfrm>
        </p:grpSpPr>
        <p:sp>
          <p:nvSpPr>
            <p:cNvPr id="254" name="正方形/長方形 253"/>
            <p:cNvSpPr/>
            <p:nvPr/>
          </p:nvSpPr>
          <p:spPr>
            <a:xfrm>
              <a:off x="1100606" y="4929937"/>
              <a:ext cx="214274" cy="214274"/>
            </a:xfrm>
            <a:prstGeom prst="rect">
              <a:avLst/>
            </a:prstGeom>
            <a:solidFill>
              <a:schemeClr val="bg1"/>
            </a:solid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テキスト ボックス 254"/>
            <p:cNvSpPr txBox="1"/>
            <p:nvPr/>
          </p:nvSpPr>
          <p:spPr>
            <a:xfrm>
              <a:off x="1367683" y="4925877"/>
              <a:ext cx="2006960" cy="246221"/>
            </a:xfrm>
            <a:prstGeom prst="rect">
              <a:avLst/>
            </a:prstGeom>
            <a:noFill/>
          </p:spPr>
          <p:txBody>
            <a:bodyPr wrap="none" lIns="0" tIns="0" rIns="0" bIns="0" rtlCol="0">
              <a:spAutoFit/>
            </a:bodyPr>
            <a:lstStyle/>
            <a:p>
              <a:r>
                <a:rPr kumimoji="1" lang="ja-JP" altLang="en-US" sz="1600" dirty="0" smtClean="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４．訓練を実施している</a:t>
              </a:r>
              <a:endParaRPr kumimoji="1"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endParaRPr>
            </a:p>
          </p:txBody>
        </p:sp>
        <p:sp>
          <p:nvSpPr>
            <p:cNvPr id="256" name="テキスト ボックス 255"/>
            <p:cNvSpPr txBox="1"/>
            <p:nvPr/>
          </p:nvSpPr>
          <p:spPr>
            <a:xfrm>
              <a:off x="1776855" y="5212813"/>
              <a:ext cx="4843929" cy="323165"/>
            </a:xfrm>
            <a:prstGeom prst="rect">
              <a:avLst/>
            </a:prstGeom>
            <a:noFill/>
          </p:spPr>
          <p:txBody>
            <a:bodyPr wrap="square" lIns="0" tIns="0" rIns="0" bIns="0" rtlCol="0">
              <a:spAutoFit/>
            </a:bodyPr>
            <a:lstStyle/>
            <a:p>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火</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事や災害、不審者への対策として、避難</a:t>
              </a:r>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訓練やさすまたなどを使った訓練等を実施している</a:t>
              </a:r>
              <a:endParaRPr kumimoji="1"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7" name="グループ化 6"/>
          <p:cNvGrpSpPr/>
          <p:nvPr/>
        </p:nvGrpSpPr>
        <p:grpSpPr>
          <a:xfrm>
            <a:off x="1100606" y="6166545"/>
            <a:ext cx="5520178" cy="610101"/>
            <a:chOff x="1100606" y="5759459"/>
            <a:chExt cx="5520178" cy="610101"/>
          </a:xfrm>
        </p:grpSpPr>
        <p:sp>
          <p:nvSpPr>
            <p:cNvPr id="258" name="正方形/長方形 257"/>
            <p:cNvSpPr/>
            <p:nvPr/>
          </p:nvSpPr>
          <p:spPr>
            <a:xfrm>
              <a:off x="1100606" y="5763519"/>
              <a:ext cx="214274" cy="214274"/>
            </a:xfrm>
            <a:prstGeom prst="rect">
              <a:avLst/>
            </a:prstGeom>
            <a:solidFill>
              <a:schemeClr val="bg1"/>
            </a:solid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9" name="テキスト ボックス 258"/>
            <p:cNvSpPr txBox="1"/>
            <p:nvPr/>
          </p:nvSpPr>
          <p:spPr>
            <a:xfrm>
              <a:off x="1367683" y="5759459"/>
              <a:ext cx="4255973" cy="246221"/>
            </a:xfrm>
            <a:prstGeom prst="rect">
              <a:avLst/>
            </a:prstGeom>
            <a:noFill/>
          </p:spPr>
          <p:txBody>
            <a:bodyPr wrap="none" lIns="0" tIns="0" rIns="0" bIns="0" rtlCol="0">
              <a:spAutoFit/>
            </a:bodyPr>
            <a:lstStyle/>
            <a:p>
              <a:r>
                <a:rPr kumimoji="1" lang="ja-JP" altLang="en-US" sz="1600" dirty="0" smtClean="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５．関係機関と連携して安全対策に取り組んでいる</a:t>
              </a:r>
              <a:endParaRPr kumimoji="1"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endParaRPr>
            </a:p>
          </p:txBody>
        </p:sp>
        <p:sp>
          <p:nvSpPr>
            <p:cNvPr id="260" name="テキスト ボックス 259"/>
            <p:cNvSpPr txBox="1"/>
            <p:nvPr/>
          </p:nvSpPr>
          <p:spPr>
            <a:xfrm>
              <a:off x="1776855" y="6046395"/>
              <a:ext cx="4843929" cy="323165"/>
            </a:xfrm>
            <a:prstGeom prst="rect">
              <a:avLst/>
            </a:prstGeom>
            <a:noFill/>
          </p:spPr>
          <p:txBody>
            <a:bodyPr wrap="square" lIns="0" tIns="0" rIns="0" bIns="0" rtlCol="0">
              <a:spAutoFit/>
            </a:bodyPr>
            <a:lstStyle/>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安全対策の面で、自治会や医療機関、保健所、警察、消防などの関係機関と事故発生に備えた連携をしている</a:t>
              </a:r>
              <a:endParaRPr kumimoji="1"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6" name="グループ化 5"/>
          <p:cNvGrpSpPr/>
          <p:nvPr/>
        </p:nvGrpSpPr>
        <p:grpSpPr>
          <a:xfrm>
            <a:off x="1100606" y="7142294"/>
            <a:ext cx="5520178" cy="610101"/>
            <a:chOff x="1100606" y="6593041"/>
            <a:chExt cx="5520178" cy="610101"/>
          </a:xfrm>
        </p:grpSpPr>
        <p:sp>
          <p:nvSpPr>
            <p:cNvPr id="262" name="正方形/長方形 261"/>
            <p:cNvSpPr/>
            <p:nvPr/>
          </p:nvSpPr>
          <p:spPr>
            <a:xfrm>
              <a:off x="1100606" y="6597101"/>
              <a:ext cx="214274" cy="214274"/>
            </a:xfrm>
            <a:prstGeom prst="rect">
              <a:avLst/>
            </a:prstGeom>
            <a:solidFill>
              <a:schemeClr val="bg1"/>
            </a:solid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3" name="テキスト ボックス 262"/>
            <p:cNvSpPr txBox="1"/>
            <p:nvPr/>
          </p:nvSpPr>
          <p:spPr>
            <a:xfrm>
              <a:off x="1367683" y="6593041"/>
              <a:ext cx="3852017" cy="246221"/>
            </a:xfrm>
            <a:prstGeom prst="rect">
              <a:avLst/>
            </a:prstGeom>
            <a:noFill/>
          </p:spPr>
          <p:txBody>
            <a:bodyPr wrap="none" lIns="0" tIns="0" rIns="0" bIns="0" rtlCol="0">
              <a:spAutoFit/>
            </a:bodyPr>
            <a:lstStyle/>
            <a:p>
              <a:r>
                <a:rPr kumimoji="1" lang="ja-JP" altLang="en-US" sz="1600" dirty="0" smtClean="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６．職員の離職防止のための対策を行っている</a:t>
              </a:r>
              <a:endParaRPr kumimoji="1"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endParaRPr>
            </a:p>
          </p:txBody>
        </p:sp>
        <p:sp>
          <p:nvSpPr>
            <p:cNvPr id="264" name="テキスト ボックス 263"/>
            <p:cNvSpPr txBox="1"/>
            <p:nvPr/>
          </p:nvSpPr>
          <p:spPr>
            <a:xfrm>
              <a:off x="1776855" y="6879977"/>
              <a:ext cx="4843929" cy="323165"/>
            </a:xfrm>
            <a:prstGeom prst="rect">
              <a:avLst/>
            </a:prstGeom>
            <a:noFill/>
          </p:spPr>
          <p:txBody>
            <a:bodyPr wrap="square" lIns="0" tIns="0" rIns="0" bIns="0" rtlCol="0">
              <a:spAutoFit/>
            </a:bodyPr>
            <a:lstStyle/>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施設で保育職員の給与改善、休暇取得の促進などによる長期就業継続や、業務の見直しやＩＣＴ導入による業務量削減に向けた取り組みを行っている</a:t>
              </a:r>
              <a:endParaRPr kumimoji="1"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4" name="グループ化 3"/>
          <p:cNvGrpSpPr/>
          <p:nvPr/>
        </p:nvGrpSpPr>
        <p:grpSpPr>
          <a:xfrm>
            <a:off x="1100606" y="8118043"/>
            <a:ext cx="5627519" cy="610101"/>
            <a:chOff x="1100606" y="8260205"/>
            <a:chExt cx="5627519" cy="610101"/>
          </a:xfrm>
        </p:grpSpPr>
        <p:sp>
          <p:nvSpPr>
            <p:cNvPr id="274" name="正方形/長方形 273"/>
            <p:cNvSpPr/>
            <p:nvPr/>
          </p:nvSpPr>
          <p:spPr>
            <a:xfrm>
              <a:off x="1100606" y="8264265"/>
              <a:ext cx="214274" cy="214274"/>
            </a:xfrm>
            <a:prstGeom prst="rect">
              <a:avLst/>
            </a:prstGeom>
            <a:solidFill>
              <a:schemeClr val="bg1"/>
            </a:solid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5" name="テキスト ボックス 274"/>
            <p:cNvSpPr txBox="1"/>
            <p:nvPr/>
          </p:nvSpPr>
          <p:spPr>
            <a:xfrm>
              <a:off x="1367683" y="8260205"/>
              <a:ext cx="5360442" cy="246221"/>
            </a:xfrm>
            <a:prstGeom prst="rect">
              <a:avLst/>
            </a:prstGeom>
            <a:noFill/>
          </p:spPr>
          <p:txBody>
            <a:bodyPr wrap="none" lIns="0" tIns="0" rIns="0" bIns="0" rtlCol="0">
              <a:spAutoFit/>
            </a:bodyPr>
            <a:lstStyle/>
            <a:p>
              <a:r>
                <a:rPr kumimoji="1" lang="ja-JP" altLang="en-US" sz="1600" dirty="0" smtClean="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７．重大事故が発生した場合、再発防止策をきちんと講じている</a:t>
              </a:r>
              <a:endParaRPr kumimoji="1"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endParaRPr>
            </a:p>
          </p:txBody>
        </p:sp>
        <p:sp>
          <p:nvSpPr>
            <p:cNvPr id="276" name="テキスト ボックス 275"/>
            <p:cNvSpPr txBox="1"/>
            <p:nvPr/>
          </p:nvSpPr>
          <p:spPr>
            <a:xfrm>
              <a:off x="1776855" y="8547141"/>
              <a:ext cx="4843929" cy="323165"/>
            </a:xfrm>
            <a:prstGeom prst="rect">
              <a:avLst/>
            </a:prstGeom>
            <a:noFill/>
          </p:spPr>
          <p:txBody>
            <a:bodyPr wrap="square" lIns="0" tIns="0" rIns="0" bIns="0" rtlCol="0">
              <a:spAutoFit/>
            </a:bodyPr>
            <a:lstStyle/>
            <a:p>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重大事故が発</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生した際に、事故の報告・検証が行われ、再発防止策が講じられている（自分たちの施設内の安全に関する委員会が機能している）</a:t>
              </a:r>
              <a:endParaRPr kumimoji="1"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 name="グループ化 1"/>
          <p:cNvGrpSpPr/>
          <p:nvPr/>
        </p:nvGrpSpPr>
        <p:grpSpPr>
          <a:xfrm>
            <a:off x="1100606" y="9093790"/>
            <a:ext cx="5520178" cy="448519"/>
            <a:chOff x="1100606" y="9093790"/>
            <a:chExt cx="5520178" cy="448519"/>
          </a:xfrm>
        </p:grpSpPr>
        <p:sp>
          <p:nvSpPr>
            <p:cNvPr id="278" name="正方形/長方形 277"/>
            <p:cNvSpPr/>
            <p:nvPr/>
          </p:nvSpPr>
          <p:spPr>
            <a:xfrm>
              <a:off x="1100606" y="9097850"/>
              <a:ext cx="214274" cy="214274"/>
            </a:xfrm>
            <a:prstGeom prst="rect">
              <a:avLst/>
            </a:prstGeom>
            <a:solidFill>
              <a:schemeClr val="bg1"/>
            </a:solidFill>
            <a:ln w="31750">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9" name="テキスト ボックス 278"/>
            <p:cNvSpPr txBox="1"/>
            <p:nvPr/>
          </p:nvSpPr>
          <p:spPr>
            <a:xfrm>
              <a:off x="1367683" y="9093790"/>
              <a:ext cx="2694648" cy="246221"/>
            </a:xfrm>
            <a:prstGeom prst="rect">
              <a:avLst/>
            </a:prstGeom>
            <a:noFill/>
          </p:spPr>
          <p:txBody>
            <a:bodyPr wrap="none" lIns="0" tIns="0" rIns="0" bIns="0" rtlCol="0">
              <a:spAutoFit/>
            </a:bodyPr>
            <a:lstStyle/>
            <a:p>
              <a:r>
                <a:rPr lang="ja-JP" altLang="en-US" sz="1600" dirty="0" smtClean="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８．ヒヤリ</a:t>
              </a:r>
              <a:r>
                <a:rPr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a:t>
              </a:r>
              <a:r>
                <a:rPr lang="ja-JP" altLang="en-US" sz="1600" dirty="0" smtClean="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ハットが機能している</a:t>
              </a:r>
              <a:endParaRPr kumimoji="1" lang="ja-JP" altLang="en-US" sz="1600" dirty="0">
                <a:solidFill>
                  <a:schemeClr val="accent4">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endParaRPr>
            </a:p>
          </p:txBody>
        </p:sp>
        <p:sp>
          <p:nvSpPr>
            <p:cNvPr id="280" name="テキスト ボックス 279"/>
            <p:cNvSpPr txBox="1"/>
            <p:nvPr/>
          </p:nvSpPr>
          <p:spPr>
            <a:xfrm>
              <a:off x="1776855" y="9380726"/>
              <a:ext cx="4843929" cy="161583"/>
            </a:xfrm>
            <a:prstGeom prst="rect">
              <a:avLst/>
            </a:prstGeom>
            <a:noFill/>
          </p:spPr>
          <p:txBody>
            <a:bodyPr wrap="square" lIns="0" tIns="0" rIns="0" bIns="0" rtlCol="0">
              <a:spAutoFit/>
            </a:bodyPr>
            <a:lstStyle/>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重大事故に至らないヒヤリハットを園内で収集し、事故発生防止に役立てている</a:t>
              </a:r>
              <a:endParaRPr kumimoji="1" lang="en-US" altLang="ja-JP"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cxnSp>
        <p:nvCxnSpPr>
          <p:cNvPr id="282" name="直線コネクタ 281"/>
          <p:cNvCxnSpPr/>
          <p:nvPr/>
        </p:nvCxnSpPr>
        <p:spPr>
          <a:xfrm>
            <a:off x="1100606" y="4032223"/>
            <a:ext cx="5736317" cy="0"/>
          </a:xfrm>
          <a:prstGeom prst="line">
            <a:avLst/>
          </a:prstGeom>
          <a:ln w="3175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83" name="直線コネクタ 282"/>
          <p:cNvCxnSpPr/>
          <p:nvPr/>
        </p:nvCxnSpPr>
        <p:spPr>
          <a:xfrm>
            <a:off x="1100606" y="5007972"/>
            <a:ext cx="5736317" cy="0"/>
          </a:xfrm>
          <a:prstGeom prst="line">
            <a:avLst/>
          </a:prstGeom>
          <a:ln w="3175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84" name="直線コネクタ 283"/>
          <p:cNvCxnSpPr/>
          <p:nvPr/>
        </p:nvCxnSpPr>
        <p:spPr>
          <a:xfrm>
            <a:off x="1100606" y="5983721"/>
            <a:ext cx="5736317" cy="0"/>
          </a:xfrm>
          <a:prstGeom prst="line">
            <a:avLst/>
          </a:prstGeom>
          <a:ln w="3175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86" name="直線コネクタ 285"/>
          <p:cNvCxnSpPr/>
          <p:nvPr/>
        </p:nvCxnSpPr>
        <p:spPr>
          <a:xfrm>
            <a:off x="1100606" y="7935219"/>
            <a:ext cx="5736317" cy="0"/>
          </a:xfrm>
          <a:prstGeom prst="line">
            <a:avLst/>
          </a:prstGeom>
          <a:ln w="3175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87" name="直線コネクタ 286"/>
          <p:cNvCxnSpPr/>
          <p:nvPr/>
        </p:nvCxnSpPr>
        <p:spPr>
          <a:xfrm>
            <a:off x="1043453" y="8910968"/>
            <a:ext cx="5736317" cy="0"/>
          </a:xfrm>
          <a:prstGeom prst="line">
            <a:avLst/>
          </a:prstGeom>
          <a:ln w="3175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cxnSp>
        <p:nvCxnSpPr>
          <p:cNvPr id="288" name="直線コネクタ 287"/>
          <p:cNvCxnSpPr/>
          <p:nvPr/>
        </p:nvCxnSpPr>
        <p:spPr>
          <a:xfrm>
            <a:off x="1100606" y="6959470"/>
            <a:ext cx="5736317" cy="0"/>
          </a:xfrm>
          <a:prstGeom prst="line">
            <a:avLst/>
          </a:prstGeom>
          <a:ln w="3175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grpSp>
        <p:nvGrpSpPr>
          <p:cNvPr id="22" name="グループ化 21"/>
          <p:cNvGrpSpPr/>
          <p:nvPr/>
        </p:nvGrpSpPr>
        <p:grpSpPr>
          <a:xfrm>
            <a:off x="1113306" y="1900455"/>
            <a:ext cx="1857159" cy="317646"/>
            <a:chOff x="1113306" y="1873687"/>
            <a:chExt cx="1857159" cy="317646"/>
          </a:xfrm>
        </p:grpSpPr>
        <p:sp>
          <p:nvSpPr>
            <p:cNvPr id="290" name="正方形/長方形 289"/>
            <p:cNvSpPr/>
            <p:nvPr/>
          </p:nvSpPr>
          <p:spPr>
            <a:xfrm>
              <a:off x="1113306" y="1873687"/>
              <a:ext cx="1857159" cy="314826"/>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9" name="テキスト ボックス 288"/>
            <p:cNvSpPr txBox="1"/>
            <p:nvPr/>
          </p:nvSpPr>
          <p:spPr>
            <a:xfrm>
              <a:off x="1334260" y="1875996"/>
              <a:ext cx="1261884" cy="307777"/>
            </a:xfrm>
            <a:prstGeom prst="rect">
              <a:avLst/>
            </a:prstGeom>
            <a:noFill/>
          </p:spPr>
          <p:txBody>
            <a:bodyPr wrap="none" rtlCol="0">
              <a:spAutoFit/>
            </a:bodyPr>
            <a:lstStyle/>
            <a:p>
              <a:r>
                <a:rPr kumimoji="1" lang="ja-JP" altLang="en-US" sz="1400" dirty="0" smtClean="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チェック項目</a:t>
              </a:r>
              <a:endParaRPr kumimoji="1" lang="ja-JP" altLang="en-US" sz="14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291" name="正方形/長方形 290"/>
            <p:cNvSpPr/>
            <p:nvPr/>
          </p:nvSpPr>
          <p:spPr>
            <a:xfrm>
              <a:off x="1113306" y="1874930"/>
              <a:ext cx="181543" cy="316403"/>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96" name="正方形/長方形 295"/>
          <p:cNvSpPr/>
          <p:nvPr/>
        </p:nvSpPr>
        <p:spPr>
          <a:xfrm>
            <a:off x="-6251" y="10036825"/>
            <a:ext cx="7559675" cy="654804"/>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4" name="グループ化 23"/>
          <p:cNvGrpSpPr/>
          <p:nvPr/>
        </p:nvGrpSpPr>
        <p:grpSpPr>
          <a:xfrm>
            <a:off x="500896" y="10156397"/>
            <a:ext cx="6545381" cy="415661"/>
            <a:chOff x="1709618" y="10156397"/>
            <a:chExt cx="6545381" cy="415661"/>
          </a:xfrm>
        </p:grpSpPr>
        <p:sp>
          <p:nvSpPr>
            <p:cNvPr id="294" name="角丸四角形 293"/>
            <p:cNvSpPr/>
            <p:nvPr/>
          </p:nvSpPr>
          <p:spPr>
            <a:xfrm>
              <a:off x="1709618" y="10156397"/>
              <a:ext cx="6545381" cy="415661"/>
            </a:xfrm>
            <a:prstGeom prst="roundRect">
              <a:avLst>
                <a:gd name="adj" fmla="val 50000"/>
              </a:avLst>
            </a:prstGeom>
            <a:solidFill>
              <a:schemeClr val="bg1"/>
            </a:solidFill>
            <a:ln w="4445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3" name="テキスト ボックス 292"/>
            <p:cNvSpPr txBox="1"/>
            <p:nvPr/>
          </p:nvSpPr>
          <p:spPr>
            <a:xfrm>
              <a:off x="1927626" y="10248439"/>
              <a:ext cx="5963794" cy="307777"/>
            </a:xfrm>
            <a:prstGeom prst="rect">
              <a:avLst/>
            </a:prstGeom>
            <a:noFill/>
          </p:spPr>
          <p:txBody>
            <a:bodyPr wrap="square" rtlCol="0">
              <a:spAutoFit/>
            </a:bodyPr>
            <a:lstStyle/>
            <a:p>
              <a:pPr algn="ctr"/>
              <a:r>
                <a:rPr kumimoji="1" lang="ja-JP" altLang="en-US" sz="1400" dirty="0" smtClean="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１つでもチェックがつかない項目のある施設の方は中面をご覧ください</a:t>
              </a:r>
              <a:endParaRPr kumimoji="1" lang="ja-JP" altLang="en-US" sz="1400" dirty="0">
                <a:solidFill>
                  <a:schemeClr val="accent6">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grpSp>
        <p:nvGrpSpPr>
          <p:cNvPr id="203" name="グループ化 202"/>
          <p:cNvGrpSpPr/>
          <p:nvPr/>
        </p:nvGrpSpPr>
        <p:grpSpPr>
          <a:xfrm rot="1773164">
            <a:off x="6577024" y="1117738"/>
            <a:ext cx="461665" cy="1308652"/>
            <a:chOff x="6111103" y="1123673"/>
            <a:chExt cx="461665" cy="1308652"/>
          </a:xfrm>
        </p:grpSpPr>
        <p:sp>
          <p:nvSpPr>
            <p:cNvPr id="200" name="正方形/長方形 199"/>
            <p:cNvSpPr/>
            <p:nvPr/>
          </p:nvSpPr>
          <p:spPr>
            <a:xfrm>
              <a:off x="6172735" y="1123673"/>
              <a:ext cx="338400" cy="1308223"/>
            </a:xfrm>
            <a:prstGeom prst="rect">
              <a:avLst/>
            </a:prstGeom>
            <a:solidFill>
              <a:srgbClr val="FF99CC"/>
            </a:solidFill>
            <a:ln>
              <a:solidFill>
                <a:srgbClr val="FF99CC"/>
              </a:solidFill>
            </a:ln>
            <a:effectLst>
              <a:outerShdw blurRad="38100" dist="38100" dir="2700000" algn="tl"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1" name="正方形/長方形 200"/>
            <p:cNvSpPr/>
            <p:nvPr/>
          </p:nvSpPr>
          <p:spPr>
            <a:xfrm>
              <a:off x="6172736" y="2264052"/>
              <a:ext cx="338400" cy="168273"/>
            </a:xfrm>
            <a:prstGeom prst="rect">
              <a:avLst/>
            </a:prstGeom>
            <a:solidFill>
              <a:srgbClr val="FFCCFF"/>
            </a:solidFill>
            <a:ln>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2" name="テキスト ボックス 201"/>
            <p:cNvSpPr txBox="1"/>
            <p:nvPr/>
          </p:nvSpPr>
          <p:spPr>
            <a:xfrm>
              <a:off x="6111103" y="1335189"/>
              <a:ext cx="461665" cy="784830"/>
            </a:xfrm>
            <a:prstGeom prst="rect">
              <a:avLst/>
            </a:prstGeom>
            <a:noFill/>
          </p:spPr>
          <p:txBody>
            <a:bodyPr vert="eaVert" wrap="none" rtlCol="0">
              <a:spAutoFit/>
            </a:bodyPr>
            <a:lstStyle/>
            <a:p>
              <a:r>
                <a:rPr kumimoji="1" lang="ja-JP" altLang="en-US" dirty="0" smtClean="0">
                  <a:solidFill>
                    <a:schemeClr val="bg1"/>
                  </a:solidFill>
                  <a:latin typeface="HGS創英角ｺﾞｼｯｸUB" panose="020B0900000000000000" pitchFamily="50" charset="-128"/>
                  <a:ea typeface="HGS創英角ｺﾞｼｯｸUB" panose="020B0900000000000000" pitchFamily="50" charset="-128"/>
                </a:rPr>
                <a:t>要検討</a:t>
              </a:r>
              <a:endParaRPr kumimoji="1" lang="ja-JP" altLang="en-US" dirty="0">
                <a:solidFill>
                  <a:schemeClr val="bg1"/>
                </a:solidFill>
                <a:latin typeface="HGS創英角ｺﾞｼｯｸUB" panose="020B0900000000000000" pitchFamily="50" charset="-128"/>
                <a:ea typeface="HGS創英角ｺﾞｼｯｸUB" panose="020B0900000000000000" pitchFamily="50" charset="-128"/>
              </a:endParaRPr>
            </a:p>
          </p:txBody>
        </p:sp>
      </p:grpSp>
      <p:cxnSp>
        <p:nvCxnSpPr>
          <p:cNvPr id="302" name="直線コネクタ 301"/>
          <p:cNvCxnSpPr/>
          <p:nvPr/>
        </p:nvCxnSpPr>
        <p:spPr>
          <a:xfrm>
            <a:off x="2412286" y="415083"/>
            <a:ext cx="5147389" cy="0"/>
          </a:xfrm>
          <a:prstGeom prst="line">
            <a:avLst/>
          </a:prstGeom>
          <a:ln w="7620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303" name="正方形/長方形 302"/>
          <p:cNvSpPr/>
          <p:nvPr/>
        </p:nvSpPr>
        <p:spPr>
          <a:xfrm>
            <a:off x="0" y="213482"/>
            <a:ext cx="1865698" cy="403200"/>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6" name="V 字形矢印 305"/>
          <p:cNvSpPr/>
          <p:nvPr/>
        </p:nvSpPr>
        <p:spPr>
          <a:xfrm rot="10800000">
            <a:off x="1442695" y="213483"/>
            <a:ext cx="978408" cy="403200"/>
          </a:xfrm>
          <a:prstGeom prst="notchedRightArrow">
            <a:avLst>
              <a:gd name="adj1" fmla="val 100000"/>
              <a:gd name="adj2" fmla="val 46069"/>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7" name="テキスト ボックス 306"/>
          <p:cNvSpPr txBox="1"/>
          <p:nvPr/>
        </p:nvSpPr>
        <p:spPr>
          <a:xfrm>
            <a:off x="614357" y="242993"/>
            <a:ext cx="1620957" cy="307777"/>
          </a:xfrm>
          <a:prstGeom prst="rect">
            <a:avLst/>
          </a:prstGeom>
          <a:noFill/>
        </p:spPr>
        <p:txBody>
          <a:bodyPr wrap="none" rtlCol="0">
            <a:spAutoFit/>
          </a:bodyPr>
          <a:lstStyle/>
          <a:p>
            <a:r>
              <a:rPr kumimoji="1" lang="ja-JP" altLang="en-US" sz="1400" dirty="0" smtClean="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株式会社アイギス</a:t>
            </a:r>
            <a:endParaRPr kumimoji="1" lang="ja-JP" altLang="en-US" sz="14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grpSp>
        <p:nvGrpSpPr>
          <p:cNvPr id="314" name="グループ化 313"/>
          <p:cNvGrpSpPr/>
          <p:nvPr/>
        </p:nvGrpSpPr>
        <p:grpSpPr>
          <a:xfrm>
            <a:off x="47686" y="112139"/>
            <a:ext cx="585726" cy="607436"/>
            <a:chOff x="47686" y="-70890"/>
            <a:chExt cx="585726" cy="607436"/>
          </a:xfrm>
        </p:grpSpPr>
        <p:sp>
          <p:nvSpPr>
            <p:cNvPr id="308" name="円/楕円 307"/>
            <p:cNvSpPr/>
            <p:nvPr/>
          </p:nvSpPr>
          <p:spPr>
            <a:xfrm>
              <a:off x="47686" y="-49180"/>
              <a:ext cx="585726" cy="585726"/>
            </a:xfrm>
            <a:prstGeom prst="ellipse">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9" name="円/楕円 308"/>
            <p:cNvSpPr/>
            <p:nvPr/>
          </p:nvSpPr>
          <p:spPr>
            <a:xfrm>
              <a:off x="179004" y="82138"/>
              <a:ext cx="323091" cy="32309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0" name="テキスト ボックス 309"/>
            <p:cNvSpPr txBox="1"/>
            <p:nvPr/>
          </p:nvSpPr>
          <p:spPr>
            <a:xfrm>
              <a:off x="113220" y="-70890"/>
              <a:ext cx="470000" cy="584775"/>
            </a:xfrm>
            <a:prstGeom prst="rect">
              <a:avLst/>
            </a:prstGeom>
            <a:noFill/>
          </p:spPr>
          <p:txBody>
            <a:bodyPr wrap="none" rtlCol="0">
              <a:spAutoFit/>
            </a:bodyPr>
            <a:lstStyle/>
            <a:p>
              <a:r>
                <a:rPr kumimoji="1" lang="en-US" altLang="ja-JP" sz="3200" dirty="0" smtClean="0">
                  <a:solidFill>
                    <a:schemeClr val="accent6">
                      <a:lumMod val="75000"/>
                    </a:schemeClr>
                  </a:solidFill>
                  <a:latin typeface="Algeria" panose="04027200000000000000" pitchFamily="82" charset="0"/>
                  <a:ea typeface="メイリオ" panose="020B0604030504040204" pitchFamily="50" charset="-128"/>
                  <a:cs typeface="メイリオ" panose="020B0604030504040204" pitchFamily="50" charset="-128"/>
                </a:rPr>
                <a:t>A</a:t>
              </a:r>
              <a:endParaRPr kumimoji="1" lang="ja-JP" altLang="en-US" sz="3200" dirty="0">
                <a:solidFill>
                  <a:schemeClr val="accent6">
                    <a:lumMod val="75000"/>
                  </a:schemeClr>
                </a:solidFill>
                <a:latin typeface="Algeria" panose="04027200000000000000" pitchFamily="82" charset="0"/>
                <a:ea typeface="メイリオ" panose="020B0604030504040204" pitchFamily="50" charset="-128"/>
                <a:cs typeface="メイリオ" panose="020B0604030504040204" pitchFamily="50" charset="-128"/>
              </a:endParaRPr>
            </a:p>
          </p:txBody>
        </p:sp>
      </p:grpSp>
      <p:sp>
        <p:nvSpPr>
          <p:cNvPr id="317" name="テキスト ボックス 316"/>
          <p:cNvSpPr txBox="1"/>
          <p:nvPr/>
        </p:nvSpPr>
        <p:spPr>
          <a:xfrm>
            <a:off x="628644" y="696914"/>
            <a:ext cx="2698175" cy="307777"/>
          </a:xfrm>
          <a:prstGeom prst="rect">
            <a:avLst/>
          </a:prstGeom>
          <a:noFill/>
        </p:spPr>
        <p:txBody>
          <a:bodyPr wrap="none" rtlCol="0">
            <a:spAutoFit/>
          </a:bodyPr>
          <a:lstStyle/>
          <a:p>
            <a:r>
              <a:rPr kumimoji="1" lang="ja-JP" altLang="en-US" sz="1400" dirty="0" smtClean="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施設の安全対策は完璧ですか？</a:t>
            </a:r>
            <a:endParaRPr kumimoji="1" lang="ja-JP" altLang="en-US" sz="1400" dirty="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319" name="テキスト ボックス 318"/>
          <p:cNvSpPr txBox="1"/>
          <p:nvPr/>
        </p:nvSpPr>
        <p:spPr>
          <a:xfrm>
            <a:off x="3489665" y="1931037"/>
            <a:ext cx="2289088" cy="323165"/>
          </a:xfrm>
          <a:prstGeom prst="rect">
            <a:avLst/>
          </a:prstGeom>
          <a:noFill/>
        </p:spPr>
        <p:txBody>
          <a:bodyPr wrap="none" lIns="0" tIns="0" rIns="0" bIns="0" rtlCol="0">
            <a:spAutoFit/>
          </a:bodyPr>
          <a:lstStyle/>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今後の監査では安全に関する８項目の</a:t>
            </a:r>
            <a:endParaRPr kumimoji="1" lang="en-US" altLang="ja-JP"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事項が問われることが考えられます。</a:t>
            </a:r>
            <a:endParaRPr kumimoji="1"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86" name="グループ化 185"/>
          <p:cNvGrpSpPr/>
          <p:nvPr/>
        </p:nvGrpSpPr>
        <p:grpSpPr>
          <a:xfrm rot="559304">
            <a:off x="6085442" y="737903"/>
            <a:ext cx="461665" cy="1308652"/>
            <a:chOff x="6111103" y="1123673"/>
            <a:chExt cx="461665" cy="1308652"/>
          </a:xfrm>
        </p:grpSpPr>
        <p:sp>
          <p:nvSpPr>
            <p:cNvPr id="187" name="正方形/長方形 186"/>
            <p:cNvSpPr/>
            <p:nvPr/>
          </p:nvSpPr>
          <p:spPr>
            <a:xfrm>
              <a:off x="6172736" y="1123673"/>
              <a:ext cx="338400" cy="1308223"/>
            </a:xfrm>
            <a:prstGeom prst="rect">
              <a:avLst/>
            </a:prstGeom>
            <a:solidFill>
              <a:srgbClr val="FF9933"/>
            </a:solidFill>
            <a:ln>
              <a:solidFill>
                <a:srgbClr val="FF9933"/>
              </a:solidFill>
            </a:ln>
            <a:effectLst>
              <a:outerShdw blurRad="38100" dist="38100" dir="2700000" algn="tl"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正方形/長方形 187"/>
            <p:cNvSpPr/>
            <p:nvPr/>
          </p:nvSpPr>
          <p:spPr>
            <a:xfrm>
              <a:off x="6172736" y="2264052"/>
              <a:ext cx="338400" cy="168273"/>
            </a:xfrm>
            <a:prstGeom prst="rect">
              <a:avLst/>
            </a:prstGeom>
            <a:solidFill>
              <a:schemeClr val="accent4">
                <a:lumMod val="60000"/>
                <a:lumOff val="4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7" name="テキスト ボックス 206"/>
            <p:cNvSpPr txBox="1"/>
            <p:nvPr/>
          </p:nvSpPr>
          <p:spPr>
            <a:xfrm>
              <a:off x="6111103" y="1258245"/>
              <a:ext cx="461665" cy="938719"/>
            </a:xfrm>
            <a:prstGeom prst="rect">
              <a:avLst/>
            </a:prstGeom>
            <a:noFill/>
          </p:spPr>
          <p:txBody>
            <a:bodyPr vert="eaVert" wrap="none" rtlCol="0">
              <a:spAutoFit/>
            </a:bodyPr>
            <a:lstStyle/>
            <a:p>
              <a:r>
                <a:rPr kumimoji="1" lang="ja-JP" altLang="en-US" dirty="0" smtClean="0">
                  <a:solidFill>
                    <a:schemeClr val="bg1"/>
                  </a:solidFill>
                  <a:latin typeface="HGS創英角ｺﾞｼｯｸUB" panose="020B0900000000000000" pitchFamily="50" charset="-128"/>
                  <a:ea typeface="HGS創英角ｺﾞｼｯｸUB" panose="020B0900000000000000" pitchFamily="50" charset="-128"/>
                </a:rPr>
                <a:t>重 要 ！</a:t>
              </a:r>
              <a:endParaRPr kumimoji="1" lang="ja-JP" altLang="en-US" dirty="0">
                <a:solidFill>
                  <a:schemeClr val="bg1"/>
                </a:solidFill>
                <a:latin typeface="HGS創英角ｺﾞｼｯｸUB" panose="020B0900000000000000" pitchFamily="50" charset="-128"/>
                <a:ea typeface="HGS創英角ｺﾞｼｯｸUB" panose="020B0900000000000000" pitchFamily="50" charset="-128"/>
              </a:endParaRPr>
            </a:p>
          </p:txBody>
        </p:sp>
      </p:grpSp>
      <p:cxnSp>
        <p:nvCxnSpPr>
          <p:cNvPr id="3" name="直線コネクタ 2"/>
          <p:cNvCxnSpPr/>
          <p:nvPr/>
        </p:nvCxnSpPr>
        <p:spPr>
          <a:xfrm>
            <a:off x="614357" y="1572559"/>
            <a:ext cx="4928514" cy="0"/>
          </a:xfrm>
          <a:prstGeom prst="line">
            <a:avLst/>
          </a:prstGeom>
          <a:ln w="225425">
            <a:solidFill>
              <a:schemeClr val="accent6">
                <a:lumMod val="20000"/>
                <a:lumOff val="80000"/>
              </a:schemeClr>
            </a:solidFill>
          </a:ln>
        </p:spPr>
        <p:style>
          <a:lnRef idx="1">
            <a:schemeClr val="accent1"/>
          </a:lnRef>
          <a:fillRef idx="0">
            <a:schemeClr val="accent1"/>
          </a:fillRef>
          <a:effectRef idx="0">
            <a:schemeClr val="accent1"/>
          </a:effectRef>
          <a:fontRef idx="minor">
            <a:schemeClr val="tx1"/>
          </a:fontRef>
        </p:style>
      </p:cxnSp>
      <p:sp>
        <p:nvSpPr>
          <p:cNvPr id="320" name="テキスト ボックス 319"/>
          <p:cNvSpPr txBox="1"/>
          <p:nvPr/>
        </p:nvSpPr>
        <p:spPr>
          <a:xfrm>
            <a:off x="579690" y="882826"/>
            <a:ext cx="4747281" cy="830997"/>
          </a:xfrm>
          <a:prstGeom prst="rect">
            <a:avLst/>
          </a:prstGeom>
          <a:noFill/>
        </p:spPr>
        <p:txBody>
          <a:bodyPr wrap="square" rtlCol="0">
            <a:spAutoFit/>
          </a:bodyPr>
          <a:lstStyle/>
          <a:p>
            <a:pPr algn="dist"/>
            <a:r>
              <a:rPr kumimoji="1" lang="ja-JP" altLang="en-US" sz="4800" dirty="0" smtClean="0">
                <a:solidFill>
                  <a:schemeClr val="accent6">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rPr>
              <a:t>安全セルフチェック</a:t>
            </a:r>
            <a:endParaRPr kumimoji="1" lang="ja-JP" altLang="en-US" sz="4800" dirty="0">
              <a:solidFill>
                <a:schemeClr val="accent6">
                  <a:lumMod val="75000"/>
                </a:schemeClr>
              </a:solidFill>
              <a:latin typeface="コーポレート・ロゴＢ" panose="02000600000000000000" pitchFamily="2" charset="-128"/>
              <a:ea typeface="コーポレート・ロゴＢ" panose="02000600000000000000" pitchFamily="2" charset="-128"/>
              <a:cs typeface="メイリオ" panose="020B0604030504040204" pitchFamily="50" charset="-128"/>
            </a:endParaRPr>
          </a:p>
        </p:txBody>
      </p:sp>
      <p:grpSp>
        <p:nvGrpSpPr>
          <p:cNvPr id="19" name="グループ化 18"/>
          <p:cNvGrpSpPr/>
          <p:nvPr/>
        </p:nvGrpSpPr>
        <p:grpSpPr>
          <a:xfrm rot="2475721">
            <a:off x="5649323" y="876147"/>
            <a:ext cx="129380" cy="693640"/>
            <a:chOff x="5649323" y="876147"/>
            <a:chExt cx="129380" cy="693640"/>
          </a:xfrm>
        </p:grpSpPr>
        <p:sp>
          <p:nvSpPr>
            <p:cNvPr id="5" name="正方形/長方形 4"/>
            <p:cNvSpPr/>
            <p:nvPr/>
          </p:nvSpPr>
          <p:spPr>
            <a:xfrm>
              <a:off x="5649323" y="876147"/>
              <a:ext cx="129380" cy="603291"/>
            </a:xfrm>
            <a:prstGeom prst="rect">
              <a:avLst/>
            </a:prstGeom>
            <a:solidFill>
              <a:schemeClr val="accent6">
                <a:lumMod val="75000"/>
              </a:schemeClr>
            </a:solidFill>
            <a:ln w="6350">
              <a:solidFill>
                <a:srgbClr val="2929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p:cNvSpPr/>
            <p:nvPr/>
          </p:nvSpPr>
          <p:spPr>
            <a:xfrm>
              <a:off x="5668900" y="1276813"/>
              <a:ext cx="108000" cy="2037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6" name="正方形/長方形 215"/>
            <p:cNvSpPr/>
            <p:nvPr/>
          </p:nvSpPr>
          <p:spPr>
            <a:xfrm>
              <a:off x="5652233" y="1277914"/>
              <a:ext cx="108000" cy="203781"/>
            </a:xfrm>
            <a:prstGeom prst="rect">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0" name="直線コネクタ 209"/>
            <p:cNvCxnSpPr/>
            <p:nvPr/>
          </p:nvCxnSpPr>
          <p:spPr>
            <a:xfrm>
              <a:off x="5734518" y="889794"/>
              <a:ext cx="0" cy="57600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a:off x="5690332" y="889794"/>
              <a:ext cx="0" cy="576000"/>
            </a:xfrm>
            <a:prstGeom prst="line">
              <a:avLst/>
            </a:prstGeom>
            <a:ln>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grpSp>
          <p:nvGrpSpPr>
            <p:cNvPr id="18" name="グループ化 17"/>
            <p:cNvGrpSpPr/>
            <p:nvPr/>
          </p:nvGrpSpPr>
          <p:grpSpPr>
            <a:xfrm>
              <a:off x="5654613" y="1486072"/>
              <a:ext cx="118800" cy="83715"/>
              <a:chOff x="5654613" y="1488453"/>
              <a:chExt cx="118800" cy="83715"/>
            </a:xfrm>
          </p:grpSpPr>
          <p:sp>
            <p:nvSpPr>
              <p:cNvPr id="10" name="二等辺三角形 9"/>
              <p:cNvSpPr/>
              <p:nvPr/>
            </p:nvSpPr>
            <p:spPr>
              <a:xfrm rot="10800000">
                <a:off x="5654613" y="1488453"/>
                <a:ext cx="118800" cy="83715"/>
              </a:xfrm>
              <a:prstGeom prst="triangle">
                <a:avLst/>
              </a:prstGeom>
              <a:solidFill>
                <a:schemeClr val="accent4">
                  <a:lumMod val="20000"/>
                  <a:lumOff val="80000"/>
                </a:schemeClr>
              </a:solidFill>
              <a:ln w="6350">
                <a:solidFill>
                  <a:srgbClr val="2929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コネクタ 15"/>
              <p:cNvCxnSpPr/>
              <p:nvPr/>
            </p:nvCxnSpPr>
            <p:spPr>
              <a:xfrm>
                <a:off x="5703412" y="1555502"/>
                <a:ext cx="25200" cy="0"/>
              </a:xfrm>
              <a:prstGeom prst="line">
                <a:avLst/>
              </a:prstGeom>
              <a:ln w="12700">
                <a:solidFill>
                  <a:srgbClr val="292929"/>
                </a:solidFill>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5708168" y="1562645"/>
                <a:ext cx="14400" cy="0"/>
              </a:xfrm>
              <a:prstGeom prst="line">
                <a:avLst/>
              </a:prstGeom>
              <a:ln w="12700">
                <a:solidFill>
                  <a:srgbClr val="292929"/>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354489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p:nvPr/>
        </p:nvCxnSpPr>
        <p:spPr>
          <a:xfrm>
            <a:off x="73958" y="536106"/>
            <a:ext cx="7465546" cy="0"/>
          </a:xfrm>
          <a:prstGeom prst="line">
            <a:avLst/>
          </a:prstGeom>
          <a:ln w="7620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0" y="0"/>
            <a:ext cx="7559675" cy="37651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0171" y="10315295"/>
            <a:ext cx="7559675" cy="37651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1435477" y="907034"/>
            <a:ext cx="6155531" cy="615553"/>
          </a:xfrm>
          <a:prstGeom prst="rect">
            <a:avLst/>
          </a:prstGeom>
          <a:noFill/>
        </p:spPr>
        <p:txBody>
          <a:bodyPr wrap="none" lIns="0" tIns="0" rIns="0" bIns="0" rtlCol="0">
            <a:spAutoFit/>
          </a:bodyPr>
          <a:lstStyle/>
          <a:p>
            <a:r>
              <a:rPr kumimoji="1" lang="ja-JP" altLang="en-US" sz="2000" dirty="0" smtClean="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教育・保育施設が守らなければならない「安全」は、</a:t>
            </a:r>
            <a:endParaRPr kumimoji="1" lang="en-US" altLang="ja-JP" sz="2000" dirty="0" smtClean="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kumimoji="1" lang="ja-JP" altLang="en-US" sz="2000" dirty="0" smtClean="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年々、具体化し、責任の範囲は明確になっています。</a:t>
            </a:r>
            <a:endParaRPr kumimoji="1" lang="ja-JP" altLang="en-US" sz="2000" dirty="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15" name="ホームベース 14"/>
          <p:cNvSpPr/>
          <p:nvPr/>
        </p:nvSpPr>
        <p:spPr>
          <a:xfrm rot="5400000">
            <a:off x="-3655152" y="5009792"/>
            <a:ext cx="9037333" cy="831817"/>
          </a:xfrm>
          <a:prstGeom prst="homePlate">
            <a:avLst/>
          </a:prstGeom>
          <a:solidFill>
            <a:schemeClr val="accent5">
              <a:lumMod val="20000"/>
              <a:lumOff val="80000"/>
            </a:schemeClr>
          </a:solidFill>
          <a:ln>
            <a:solidFill>
              <a:schemeClr val="accent5">
                <a:lumMod val="20000"/>
                <a:lumOff val="80000"/>
              </a:schemeClr>
            </a:solidFill>
          </a:ln>
          <a:effectLst>
            <a:outerShdw blurRad="50800" dist="50800" dir="2700000" algn="tl"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二等辺三角形 16"/>
          <p:cNvSpPr/>
          <p:nvPr/>
        </p:nvSpPr>
        <p:spPr>
          <a:xfrm rot="10800000">
            <a:off x="677485" y="2964800"/>
            <a:ext cx="372059" cy="138303"/>
          </a:xfrm>
          <a:prstGeom prst="triangl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二等辺三角形 27"/>
          <p:cNvSpPr/>
          <p:nvPr/>
        </p:nvSpPr>
        <p:spPr>
          <a:xfrm rot="10800000">
            <a:off x="690185" y="4879336"/>
            <a:ext cx="372059" cy="138303"/>
          </a:xfrm>
          <a:prstGeom prst="triangl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二等辺三角形 34"/>
          <p:cNvSpPr/>
          <p:nvPr/>
        </p:nvSpPr>
        <p:spPr>
          <a:xfrm rot="10800000">
            <a:off x="702885" y="6807673"/>
            <a:ext cx="372059" cy="138303"/>
          </a:xfrm>
          <a:prstGeom prst="triangl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82" name="グループ化 281"/>
          <p:cNvGrpSpPr/>
          <p:nvPr/>
        </p:nvGrpSpPr>
        <p:grpSpPr>
          <a:xfrm>
            <a:off x="277329" y="1577184"/>
            <a:ext cx="6718487" cy="1538357"/>
            <a:chOff x="277329" y="1832677"/>
            <a:chExt cx="6718487" cy="1538357"/>
          </a:xfrm>
        </p:grpSpPr>
        <p:sp>
          <p:nvSpPr>
            <p:cNvPr id="5" name="円/楕円 4"/>
            <p:cNvSpPr/>
            <p:nvPr/>
          </p:nvSpPr>
          <p:spPr>
            <a:xfrm>
              <a:off x="292132" y="2174417"/>
              <a:ext cx="94129" cy="104561"/>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p:cNvCxnSpPr/>
            <p:nvPr/>
          </p:nvCxnSpPr>
          <p:spPr>
            <a:xfrm>
              <a:off x="338465" y="2226697"/>
              <a:ext cx="38246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16" name="角丸四角形 15"/>
            <p:cNvSpPr/>
            <p:nvPr/>
          </p:nvSpPr>
          <p:spPr>
            <a:xfrm>
              <a:off x="277329" y="1954914"/>
              <a:ext cx="1224259" cy="747945"/>
            </a:xfrm>
            <a:prstGeom prst="roundRect">
              <a:avLst/>
            </a:prstGeom>
            <a:solidFill>
              <a:schemeClr val="bg1"/>
            </a:solidFill>
            <a:ln w="508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473687" y="2151105"/>
              <a:ext cx="831541" cy="338554"/>
            </a:xfrm>
            <a:prstGeom prst="rect">
              <a:avLst/>
            </a:prstGeom>
            <a:noFill/>
          </p:spPr>
          <p:txBody>
            <a:bodyPr wrap="square" lIns="0" tIns="0" rIns="0" bIns="0" rtlCol="0">
              <a:spAutoFit/>
            </a:bodyPr>
            <a:lstStyle/>
            <a:p>
              <a:pPr algn="dist"/>
              <a:r>
                <a:rPr kumimoji="1" lang="ja-JP" altLang="en-US"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平成２７年</a:t>
              </a:r>
              <a:endParaRPr kumimoji="1" lang="en-US" altLang="ja-JP"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pPr algn="dist"/>
              <a:r>
                <a:rPr lang="ja-JP" altLang="en-US"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４月１日</a:t>
              </a:r>
              <a:endParaRPr kumimoji="1" lang="ja-JP" altLang="en-US"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cxnSp>
          <p:nvCxnSpPr>
            <p:cNvPr id="21" name="直線コネクタ 20"/>
            <p:cNvCxnSpPr>
              <a:stCxn id="16" idx="3"/>
            </p:cNvCxnSpPr>
            <p:nvPr/>
          </p:nvCxnSpPr>
          <p:spPr>
            <a:xfrm>
              <a:off x="1501588" y="2328887"/>
              <a:ext cx="771712" cy="0"/>
            </a:xfrm>
            <a:prstGeom prst="line">
              <a:avLst/>
            </a:prstGeom>
            <a:ln w="508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 name="角丸四角形 24"/>
            <p:cNvSpPr/>
            <p:nvPr/>
          </p:nvSpPr>
          <p:spPr>
            <a:xfrm>
              <a:off x="2263776" y="1962224"/>
              <a:ext cx="4732040" cy="1408810"/>
            </a:xfrm>
            <a:prstGeom prst="roundRect">
              <a:avLst>
                <a:gd name="adj" fmla="val 10943"/>
              </a:avLst>
            </a:prstGeom>
            <a:solidFill>
              <a:schemeClr val="accent6">
                <a:lumMod val="20000"/>
                <a:lumOff val="80000"/>
              </a:schemeClr>
            </a:solidFill>
            <a:ln>
              <a:solidFill>
                <a:schemeClr val="accent6">
                  <a:lumMod val="20000"/>
                  <a:lumOff val="80000"/>
                </a:schemeClr>
              </a:solidFill>
            </a:ln>
            <a:effectLst>
              <a:outerShdw blurRad="50800" dist="50800" dir="2700000" algn="tl"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8" name="グループ化 207"/>
            <p:cNvGrpSpPr/>
            <p:nvPr/>
          </p:nvGrpSpPr>
          <p:grpSpPr>
            <a:xfrm>
              <a:off x="2366019" y="2064243"/>
              <a:ext cx="163749" cy="1204773"/>
              <a:chOff x="2388244" y="1966687"/>
              <a:chExt cx="163749" cy="1204773"/>
            </a:xfrm>
          </p:grpSpPr>
          <p:sp>
            <p:nvSpPr>
              <p:cNvPr id="178" name="円/楕円 177"/>
              <p:cNvSpPr/>
              <p:nvPr/>
            </p:nvSpPr>
            <p:spPr>
              <a:xfrm>
                <a:off x="2388244" y="1966687"/>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9" name="円/楕円 178"/>
              <p:cNvSpPr/>
              <p:nvPr/>
            </p:nvSpPr>
            <p:spPr>
              <a:xfrm>
                <a:off x="2388244" y="2226943"/>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0" name="円/楕円 179"/>
              <p:cNvSpPr/>
              <p:nvPr/>
            </p:nvSpPr>
            <p:spPr>
              <a:xfrm>
                <a:off x="2388244" y="2487199"/>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1" name="円/楕円 180"/>
              <p:cNvSpPr/>
              <p:nvPr/>
            </p:nvSpPr>
            <p:spPr>
              <a:xfrm>
                <a:off x="2388244" y="2747455"/>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2" name="円/楕円 181"/>
              <p:cNvSpPr/>
              <p:nvPr/>
            </p:nvSpPr>
            <p:spPr>
              <a:xfrm>
                <a:off x="2388244" y="3007711"/>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pic>
          <p:nvPicPr>
            <p:cNvPr id="210" name="図 209"/>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48369" y="2267577"/>
              <a:ext cx="994532" cy="994532"/>
            </a:xfrm>
            <a:prstGeom prst="rect">
              <a:avLst/>
            </a:prstGeom>
          </p:spPr>
        </p:pic>
        <p:sp>
          <p:nvSpPr>
            <p:cNvPr id="213" name="テキスト ボックス 212"/>
            <p:cNvSpPr txBox="1"/>
            <p:nvPr/>
          </p:nvSpPr>
          <p:spPr>
            <a:xfrm>
              <a:off x="3545095" y="2315231"/>
              <a:ext cx="3264554" cy="969496"/>
            </a:xfrm>
            <a:prstGeom prst="rect">
              <a:avLst/>
            </a:prstGeom>
            <a:noFill/>
          </p:spPr>
          <p:txBody>
            <a:bodyPr wrap="square" lIns="0" tIns="0" rIns="0" bIns="0" rtlCol="0">
              <a:spAutoFit/>
            </a:bodyPr>
            <a:lstStyle/>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新制度のはじまりとともに特定教育・保育施設には運営の基準（平成２６年内閣府令第３９号）が新たに定められました。この基準によって、はじめて教育・保育施設に「安全の基準（同３２条）」が規定され、事業者には、事故の防止及び事故発生時の対応についてのマニュアルの整備などが義務付けられました。</a:t>
              </a:r>
            </a:p>
          </p:txBody>
        </p:sp>
        <p:cxnSp>
          <p:nvCxnSpPr>
            <p:cNvPr id="219" name="直線コネクタ 218"/>
            <p:cNvCxnSpPr/>
            <p:nvPr/>
          </p:nvCxnSpPr>
          <p:spPr>
            <a:xfrm>
              <a:off x="2576944" y="2111879"/>
              <a:ext cx="4261280" cy="0"/>
            </a:xfrm>
            <a:prstGeom prst="line">
              <a:avLst/>
            </a:prstGeom>
            <a:ln w="1079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09" name="テキスト ボックス 208"/>
            <p:cNvSpPr txBox="1"/>
            <p:nvPr/>
          </p:nvSpPr>
          <p:spPr>
            <a:xfrm>
              <a:off x="2599895" y="1832677"/>
              <a:ext cx="4103688" cy="307777"/>
            </a:xfrm>
            <a:prstGeom prst="rect">
              <a:avLst/>
            </a:prstGeom>
            <a:noFill/>
          </p:spPr>
          <p:txBody>
            <a:bodyPr wrap="none" lIns="0" tIns="0" rIns="0" bIns="0" rtlCol="0">
              <a:spAutoFit/>
            </a:bodyPr>
            <a:lstStyle/>
            <a:p>
              <a:r>
                <a:rPr kumimoji="1" lang="ja-JP" altLang="en-US" sz="2000" dirty="0" smtClean="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子ども・子育て支援新制度はじまる</a:t>
              </a:r>
            </a:p>
          </p:txBody>
        </p:sp>
      </p:grpSp>
      <p:grpSp>
        <p:nvGrpSpPr>
          <p:cNvPr id="280" name="グループ化 279"/>
          <p:cNvGrpSpPr/>
          <p:nvPr/>
        </p:nvGrpSpPr>
        <p:grpSpPr>
          <a:xfrm>
            <a:off x="290029" y="3497666"/>
            <a:ext cx="6705787" cy="1538357"/>
            <a:chOff x="290029" y="3586864"/>
            <a:chExt cx="6705787" cy="1538357"/>
          </a:xfrm>
        </p:grpSpPr>
        <p:sp>
          <p:nvSpPr>
            <p:cNvPr id="23" name="円/楕円 22"/>
            <p:cNvSpPr/>
            <p:nvPr/>
          </p:nvSpPr>
          <p:spPr>
            <a:xfrm>
              <a:off x="304832" y="3927017"/>
              <a:ext cx="94129" cy="104561"/>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4" name="直線コネクタ 23"/>
            <p:cNvCxnSpPr/>
            <p:nvPr/>
          </p:nvCxnSpPr>
          <p:spPr>
            <a:xfrm>
              <a:off x="351165" y="3979297"/>
              <a:ext cx="38246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26" name="角丸四角形 25"/>
            <p:cNvSpPr/>
            <p:nvPr/>
          </p:nvSpPr>
          <p:spPr>
            <a:xfrm>
              <a:off x="290029" y="3707514"/>
              <a:ext cx="1224259" cy="747945"/>
            </a:xfrm>
            <a:prstGeom prst="roundRect">
              <a:avLst/>
            </a:prstGeom>
            <a:solidFill>
              <a:schemeClr val="bg1"/>
            </a:solidFill>
            <a:ln w="508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486387" y="3903705"/>
              <a:ext cx="831541" cy="338554"/>
            </a:xfrm>
            <a:prstGeom prst="rect">
              <a:avLst/>
            </a:prstGeom>
            <a:noFill/>
          </p:spPr>
          <p:txBody>
            <a:bodyPr wrap="square" lIns="0" tIns="0" rIns="0" bIns="0" rtlCol="0">
              <a:spAutoFit/>
            </a:bodyPr>
            <a:lstStyle/>
            <a:p>
              <a:pPr algn="dist"/>
              <a:r>
                <a:rPr kumimoji="1" lang="ja-JP" altLang="en-US"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平成２８年</a:t>
              </a:r>
              <a:endParaRPr kumimoji="1" lang="en-US" altLang="ja-JP"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pPr algn="dist"/>
              <a:r>
                <a:rPr lang="ja-JP" altLang="en-US"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３月３１日</a:t>
              </a:r>
              <a:endParaRPr kumimoji="1" lang="ja-JP" altLang="en-US"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cxnSp>
          <p:nvCxnSpPr>
            <p:cNvPr id="29" name="直線コネクタ 28"/>
            <p:cNvCxnSpPr>
              <a:stCxn id="26" idx="3"/>
            </p:cNvCxnSpPr>
            <p:nvPr/>
          </p:nvCxnSpPr>
          <p:spPr>
            <a:xfrm>
              <a:off x="1514288" y="4081487"/>
              <a:ext cx="771712" cy="0"/>
            </a:xfrm>
            <a:prstGeom prst="line">
              <a:avLst/>
            </a:prstGeom>
            <a:ln w="508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34" name="角丸四角形 233"/>
            <p:cNvSpPr/>
            <p:nvPr/>
          </p:nvSpPr>
          <p:spPr>
            <a:xfrm>
              <a:off x="2263776" y="3716411"/>
              <a:ext cx="4732040" cy="1408810"/>
            </a:xfrm>
            <a:prstGeom prst="roundRect">
              <a:avLst>
                <a:gd name="adj" fmla="val 10943"/>
              </a:avLst>
            </a:prstGeom>
            <a:solidFill>
              <a:schemeClr val="accent6">
                <a:lumMod val="20000"/>
                <a:lumOff val="80000"/>
              </a:schemeClr>
            </a:solidFill>
            <a:ln>
              <a:solidFill>
                <a:schemeClr val="accent6">
                  <a:lumMod val="20000"/>
                  <a:lumOff val="80000"/>
                </a:schemeClr>
              </a:solidFill>
            </a:ln>
            <a:effectLst>
              <a:outerShdw blurRad="50800" dist="50800" dir="2700000" algn="tl"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5" name="グループ化 234"/>
            <p:cNvGrpSpPr/>
            <p:nvPr/>
          </p:nvGrpSpPr>
          <p:grpSpPr>
            <a:xfrm>
              <a:off x="2366019" y="3818430"/>
              <a:ext cx="163749" cy="1204773"/>
              <a:chOff x="2388244" y="1966687"/>
              <a:chExt cx="163749" cy="1204773"/>
            </a:xfrm>
          </p:grpSpPr>
          <p:sp>
            <p:nvSpPr>
              <p:cNvPr id="240" name="円/楕円 239"/>
              <p:cNvSpPr/>
              <p:nvPr/>
            </p:nvSpPr>
            <p:spPr>
              <a:xfrm>
                <a:off x="2388244" y="1966687"/>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1" name="円/楕円 240"/>
              <p:cNvSpPr/>
              <p:nvPr/>
            </p:nvSpPr>
            <p:spPr>
              <a:xfrm>
                <a:off x="2388244" y="2226943"/>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円/楕円 241"/>
              <p:cNvSpPr/>
              <p:nvPr/>
            </p:nvSpPr>
            <p:spPr>
              <a:xfrm>
                <a:off x="2388244" y="2487199"/>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3" name="円/楕円 242"/>
              <p:cNvSpPr/>
              <p:nvPr/>
            </p:nvSpPr>
            <p:spPr>
              <a:xfrm>
                <a:off x="2388244" y="2747455"/>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4" name="円/楕円 243"/>
              <p:cNvSpPr/>
              <p:nvPr/>
            </p:nvSpPr>
            <p:spPr>
              <a:xfrm>
                <a:off x="2388244" y="3007711"/>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37" name="テキスト ボックス 236"/>
            <p:cNvSpPr txBox="1"/>
            <p:nvPr/>
          </p:nvSpPr>
          <p:spPr>
            <a:xfrm>
              <a:off x="3545095" y="4069418"/>
              <a:ext cx="3264554" cy="969496"/>
            </a:xfrm>
            <a:prstGeom prst="rect">
              <a:avLst/>
            </a:prstGeom>
            <a:noFill/>
          </p:spPr>
          <p:txBody>
            <a:bodyPr wrap="square" lIns="0" tIns="0" rIns="0" bIns="0" rtlCol="0">
              <a:spAutoFit/>
            </a:bodyPr>
            <a:lstStyle/>
            <a:p>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運営基準（平成２６年内閣府令第３９号第３２条第１項）を受けて、「教育・保育施設等における事故防止及び事故発生時の対応のためのガイドライン</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が公布</a:t>
              </a:r>
              <a:r>
                <a:rPr kumimoji="1"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されました。これを受け、事業者及び行政はこのガイドラインに従ったマニュアルの整備、および内容の実行が求められるようになりました。</a:t>
              </a:r>
            </a:p>
          </p:txBody>
        </p:sp>
        <p:cxnSp>
          <p:nvCxnSpPr>
            <p:cNvPr id="238" name="直線コネクタ 237"/>
            <p:cNvCxnSpPr/>
            <p:nvPr/>
          </p:nvCxnSpPr>
          <p:spPr>
            <a:xfrm>
              <a:off x="2576944" y="3866066"/>
              <a:ext cx="4261280" cy="0"/>
            </a:xfrm>
            <a:prstGeom prst="line">
              <a:avLst/>
            </a:prstGeom>
            <a:ln w="1079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39" name="テキスト ボックス 238"/>
            <p:cNvSpPr txBox="1"/>
            <p:nvPr/>
          </p:nvSpPr>
          <p:spPr>
            <a:xfrm>
              <a:off x="2599895" y="3586864"/>
              <a:ext cx="3847207" cy="307777"/>
            </a:xfrm>
            <a:prstGeom prst="rect">
              <a:avLst/>
            </a:prstGeom>
            <a:noFill/>
          </p:spPr>
          <p:txBody>
            <a:bodyPr wrap="none" lIns="0" tIns="0" rIns="0" bIns="0" rtlCol="0">
              <a:spAutoFit/>
            </a:bodyPr>
            <a:lstStyle/>
            <a:p>
              <a:r>
                <a:rPr lang="ja-JP" altLang="en-US" sz="2000" dirty="0" smtClean="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安全についてのガイドライン公布</a:t>
              </a:r>
              <a:endParaRPr kumimoji="1" lang="ja-JP" altLang="en-US" sz="2000" dirty="0" smtClean="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pic>
          <p:nvPicPr>
            <p:cNvPr id="247" name="図 246"/>
            <p:cNvPicPr>
              <a:picLocks noChangeAspect="1"/>
            </p:cNvPicPr>
            <p:nvPr/>
          </p:nvPicPr>
          <p:blipFill>
            <a:blip r:embed="rId3"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48369" y="4113645"/>
              <a:ext cx="881043" cy="881043"/>
            </a:xfrm>
            <a:prstGeom prst="rect">
              <a:avLst/>
            </a:prstGeom>
          </p:spPr>
        </p:pic>
      </p:grpSp>
      <p:grpSp>
        <p:nvGrpSpPr>
          <p:cNvPr id="279" name="グループ化 278"/>
          <p:cNvGrpSpPr/>
          <p:nvPr/>
        </p:nvGrpSpPr>
        <p:grpSpPr>
          <a:xfrm>
            <a:off x="302729" y="5418148"/>
            <a:ext cx="6693087" cy="1538357"/>
            <a:chOff x="302729" y="5390671"/>
            <a:chExt cx="6693087" cy="1538357"/>
          </a:xfrm>
        </p:grpSpPr>
        <p:sp>
          <p:nvSpPr>
            <p:cNvPr id="30" name="円/楕円 29"/>
            <p:cNvSpPr/>
            <p:nvPr/>
          </p:nvSpPr>
          <p:spPr>
            <a:xfrm>
              <a:off x="317532" y="5730417"/>
              <a:ext cx="94129" cy="104561"/>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1" name="直線コネクタ 30"/>
            <p:cNvCxnSpPr/>
            <p:nvPr/>
          </p:nvCxnSpPr>
          <p:spPr>
            <a:xfrm>
              <a:off x="363865" y="5782697"/>
              <a:ext cx="38246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33" name="角丸四角形 32"/>
            <p:cNvSpPr/>
            <p:nvPr/>
          </p:nvSpPr>
          <p:spPr>
            <a:xfrm>
              <a:off x="302729" y="5510914"/>
              <a:ext cx="1224259" cy="747945"/>
            </a:xfrm>
            <a:prstGeom prst="roundRect">
              <a:avLst/>
            </a:prstGeom>
            <a:solidFill>
              <a:schemeClr val="bg1"/>
            </a:solidFill>
            <a:ln w="508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499087" y="5707105"/>
              <a:ext cx="831541" cy="338554"/>
            </a:xfrm>
            <a:prstGeom prst="rect">
              <a:avLst/>
            </a:prstGeom>
            <a:noFill/>
          </p:spPr>
          <p:txBody>
            <a:bodyPr wrap="square" lIns="0" tIns="0" rIns="0" bIns="0" rtlCol="0">
              <a:spAutoFit/>
            </a:bodyPr>
            <a:lstStyle/>
            <a:p>
              <a:pPr algn="dist"/>
              <a:r>
                <a:rPr kumimoji="1" lang="ja-JP" altLang="en-US"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平成２９年</a:t>
              </a:r>
              <a:endParaRPr kumimoji="1" lang="en-US" altLang="ja-JP"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pPr algn="dist"/>
              <a:r>
                <a:rPr lang="ja-JP" altLang="en-US"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３月</a:t>
              </a:r>
              <a:endParaRPr kumimoji="1" lang="ja-JP" altLang="en-US" sz="11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cxnSp>
          <p:nvCxnSpPr>
            <p:cNvPr id="36" name="直線コネクタ 35"/>
            <p:cNvCxnSpPr>
              <a:stCxn id="33" idx="3"/>
            </p:cNvCxnSpPr>
            <p:nvPr/>
          </p:nvCxnSpPr>
          <p:spPr>
            <a:xfrm>
              <a:off x="1526988" y="5884887"/>
              <a:ext cx="771712" cy="0"/>
            </a:xfrm>
            <a:prstGeom prst="line">
              <a:avLst/>
            </a:prstGeom>
            <a:ln w="508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49" name="角丸四角形 248"/>
            <p:cNvSpPr/>
            <p:nvPr/>
          </p:nvSpPr>
          <p:spPr>
            <a:xfrm>
              <a:off x="2263776" y="5520218"/>
              <a:ext cx="4732040" cy="1408810"/>
            </a:xfrm>
            <a:prstGeom prst="roundRect">
              <a:avLst>
                <a:gd name="adj" fmla="val 10943"/>
              </a:avLst>
            </a:prstGeom>
            <a:solidFill>
              <a:schemeClr val="accent6">
                <a:lumMod val="20000"/>
                <a:lumOff val="80000"/>
              </a:schemeClr>
            </a:solidFill>
            <a:ln>
              <a:solidFill>
                <a:schemeClr val="accent6">
                  <a:lumMod val="20000"/>
                  <a:lumOff val="80000"/>
                </a:schemeClr>
              </a:solidFill>
            </a:ln>
            <a:effectLst>
              <a:outerShdw blurRad="50800" dist="50800" dir="2700000" algn="tl"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0" name="グループ化 249"/>
            <p:cNvGrpSpPr/>
            <p:nvPr/>
          </p:nvGrpSpPr>
          <p:grpSpPr>
            <a:xfrm>
              <a:off x="2366019" y="5622237"/>
              <a:ext cx="163749" cy="1204773"/>
              <a:chOff x="2388244" y="1966687"/>
              <a:chExt cx="163749" cy="1204773"/>
            </a:xfrm>
          </p:grpSpPr>
          <p:sp>
            <p:nvSpPr>
              <p:cNvPr id="251" name="円/楕円 250"/>
              <p:cNvSpPr/>
              <p:nvPr/>
            </p:nvSpPr>
            <p:spPr>
              <a:xfrm>
                <a:off x="2388244" y="1966687"/>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2" name="円/楕円 251"/>
              <p:cNvSpPr/>
              <p:nvPr/>
            </p:nvSpPr>
            <p:spPr>
              <a:xfrm>
                <a:off x="2388244" y="2226943"/>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3" name="円/楕円 252"/>
              <p:cNvSpPr/>
              <p:nvPr/>
            </p:nvSpPr>
            <p:spPr>
              <a:xfrm>
                <a:off x="2388244" y="2487199"/>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4" name="円/楕円 253"/>
              <p:cNvSpPr/>
              <p:nvPr/>
            </p:nvSpPr>
            <p:spPr>
              <a:xfrm>
                <a:off x="2388244" y="2747455"/>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5" name="円/楕円 254"/>
              <p:cNvSpPr/>
              <p:nvPr/>
            </p:nvSpPr>
            <p:spPr>
              <a:xfrm>
                <a:off x="2388244" y="3007711"/>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56" name="テキスト ボックス 255"/>
            <p:cNvSpPr txBox="1"/>
            <p:nvPr/>
          </p:nvSpPr>
          <p:spPr>
            <a:xfrm>
              <a:off x="3545095" y="5873225"/>
              <a:ext cx="3264554" cy="969496"/>
            </a:xfrm>
            <a:prstGeom prst="rect">
              <a:avLst/>
            </a:prstGeom>
            <a:noFill/>
          </p:spPr>
          <p:txBody>
            <a:bodyPr wrap="square" lIns="0" tIns="0" rIns="0" bIns="0" rtlCol="0">
              <a:spAutoFit/>
            </a:bodyPr>
            <a:lstStyle/>
            <a:p>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兵庫県姫路市の</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認定こども園</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が、定員</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の約１</a:t>
              </a:r>
              <a:r>
                <a:rPr lang="en-US" altLang="ja-JP"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５倍</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の園児</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を受け入れた上、給食を本来の量より少量で分け与えるなどしていたことが監査で発覚</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しました。</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県と市は認可を</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取り消しました。認可</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取消しは、平成２７年４月に子ども・子育て支援新制度が導入されて以来、全国で初めての事例</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となりました。</a:t>
              </a:r>
              <a:endPar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57" name="直線コネクタ 256"/>
            <p:cNvCxnSpPr/>
            <p:nvPr/>
          </p:nvCxnSpPr>
          <p:spPr>
            <a:xfrm>
              <a:off x="2576944" y="5669873"/>
              <a:ext cx="4261280" cy="0"/>
            </a:xfrm>
            <a:prstGeom prst="line">
              <a:avLst/>
            </a:prstGeom>
            <a:ln w="1079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58" name="テキスト ボックス 257"/>
            <p:cNvSpPr txBox="1"/>
            <p:nvPr/>
          </p:nvSpPr>
          <p:spPr>
            <a:xfrm>
              <a:off x="2599895" y="5390671"/>
              <a:ext cx="4360168" cy="307777"/>
            </a:xfrm>
            <a:prstGeom prst="rect">
              <a:avLst/>
            </a:prstGeom>
            <a:noFill/>
          </p:spPr>
          <p:txBody>
            <a:bodyPr wrap="none" lIns="0" tIns="0" rIns="0" bIns="0" rtlCol="0">
              <a:spAutoFit/>
            </a:bodyPr>
            <a:lstStyle/>
            <a:p>
              <a:r>
                <a:rPr kumimoji="1" lang="ja-JP" altLang="en-US" sz="2000" dirty="0" smtClean="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史上初</a:t>
              </a:r>
              <a:r>
                <a:rPr lang="ja-JP" altLang="en-US" sz="2000" dirty="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kumimoji="1" lang="ja-JP" altLang="en-US" sz="2000" dirty="0" smtClean="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認定こども園「認可取消し」</a:t>
              </a:r>
            </a:p>
          </p:txBody>
        </p:sp>
        <p:pic>
          <p:nvPicPr>
            <p:cNvPr id="263" name="図 262"/>
            <p:cNvPicPr>
              <a:picLocks noChangeAspect="1"/>
            </p:cNvPicPr>
            <p:nvPr/>
          </p:nvPicPr>
          <p:blipFill>
            <a:blip r:embed="rId4"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67419" y="5963897"/>
              <a:ext cx="871543" cy="871543"/>
            </a:xfrm>
            <a:prstGeom prst="rect">
              <a:avLst/>
            </a:prstGeom>
          </p:spPr>
        </p:pic>
      </p:grpSp>
      <p:sp>
        <p:nvSpPr>
          <p:cNvPr id="37" name="円/楕円 36"/>
          <p:cNvSpPr/>
          <p:nvPr/>
        </p:nvSpPr>
        <p:spPr>
          <a:xfrm>
            <a:off x="319117" y="7685526"/>
            <a:ext cx="94129" cy="104561"/>
          </a:xfrm>
          <a:prstGeom prst="ellipse">
            <a:avLst/>
          </a:prstGeom>
          <a:solidFill>
            <a:srgbClr val="FFC00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8" name="直線コネクタ 37"/>
          <p:cNvCxnSpPr/>
          <p:nvPr/>
        </p:nvCxnSpPr>
        <p:spPr>
          <a:xfrm>
            <a:off x="365450" y="7737806"/>
            <a:ext cx="382462" cy="0"/>
          </a:xfrm>
          <a:prstGeom prst="line">
            <a:avLst/>
          </a:prstGeom>
          <a:ln w="12700">
            <a:solidFill>
              <a:srgbClr val="FFC000"/>
            </a:solidFill>
          </a:ln>
        </p:spPr>
        <p:style>
          <a:lnRef idx="1">
            <a:schemeClr val="accent1"/>
          </a:lnRef>
          <a:fillRef idx="0">
            <a:schemeClr val="accent1"/>
          </a:fillRef>
          <a:effectRef idx="0">
            <a:schemeClr val="accent1"/>
          </a:effectRef>
          <a:fontRef idx="minor">
            <a:schemeClr val="tx1"/>
          </a:fontRef>
        </p:style>
      </p:cxnSp>
      <p:sp>
        <p:nvSpPr>
          <p:cNvPr id="40" name="角丸四角形 39"/>
          <p:cNvSpPr/>
          <p:nvPr/>
        </p:nvSpPr>
        <p:spPr>
          <a:xfrm>
            <a:off x="304314" y="7466023"/>
            <a:ext cx="1224259" cy="747945"/>
          </a:xfrm>
          <a:prstGeom prst="roundRect">
            <a:avLst/>
          </a:prstGeom>
          <a:solidFill>
            <a:schemeClr val="bg1"/>
          </a:solidFill>
          <a:ln w="508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500672" y="7716885"/>
            <a:ext cx="831541" cy="246221"/>
          </a:xfrm>
          <a:prstGeom prst="rect">
            <a:avLst/>
          </a:prstGeom>
          <a:noFill/>
        </p:spPr>
        <p:txBody>
          <a:bodyPr wrap="square" lIns="0" tIns="0" rIns="0" bIns="0" rtlCol="0">
            <a:spAutoFit/>
          </a:bodyPr>
          <a:lstStyle/>
          <a:p>
            <a:pPr algn="dist"/>
            <a:r>
              <a:rPr kumimoji="1" lang="ja-JP" altLang="en-US" sz="1600" dirty="0" smtClean="0">
                <a:solidFill>
                  <a:schemeClr val="accent5">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近い将来</a:t>
            </a:r>
          </a:p>
        </p:txBody>
      </p:sp>
      <p:cxnSp>
        <p:nvCxnSpPr>
          <p:cNvPr id="43" name="直線コネクタ 42"/>
          <p:cNvCxnSpPr>
            <a:stCxn id="40" idx="3"/>
          </p:cNvCxnSpPr>
          <p:nvPr/>
        </p:nvCxnSpPr>
        <p:spPr>
          <a:xfrm>
            <a:off x="1528573" y="7839996"/>
            <a:ext cx="771712" cy="0"/>
          </a:xfrm>
          <a:prstGeom prst="line">
            <a:avLst/>
          </a:prstGeom>
          <a:ln w="508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nvGrpSpPr>
          <p:cNvPr id="277" name="グループ化 276"/>
          <p:cNvGrpSpPr/>
          <p:nvPr/>
        </p:nvGrpSpPr>
        <p:grpSpPr>
          <a:xfrm>
            <a:off x="2263776" y="7336247"/>
            <a:ext cx="4732040" cy="1538357"/>
            <a:chOff x="2416176" y="7600471"/>
            <a:chExt cx="4732040" cy="1538357"/>
          </a:xfrm>
        </p:grpSpPr>
        <p:sp>
          <p:nvSpPr>
            <p:cNvPr id="264" name="角丸四角形 263"/>
            <p:cNvSpPr/>
            <p:nvPr/>
          </p:nvSpPr>
          <p:spPr>
            <a:xfrm>
              <a:off x="2416176" y="7730018"/>
              <a:ext cx="4732040" cy="1408810"/>
            </a:xfrm>
            <a:prstGeom prst="roundRect">
              <a:avLst>
                <a:gd name="adj" fmla="val 10943"/>
              </a:avLst>
            </a:prstGeom>
            <a:solidFill>
              <a:schemeClr val="accent6">
                <a:lumMod val="20000"/>
                <a:lumOff val="80000"/>
              </a:schemeClr>
            </a:solidFill>
            <a:ln>
              <a:solidFill>
                <a:schemeClr val="accent6">
                  <a:lumMod val="20000"/>
                  <a:lumOff val="80000"/>
                </a:schemeClr>
              </a:solidFill>
            </a:ln>
            <a:effectLst>
              <a:outerShdw blurRad="50800" dist="50800" dir="2700000" algn="tl" rotWithShape="0">
                <a:schemeClr val="bg1">
                  <a:lumMod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65" name="グループ化 264"/>
            <p:cNvGrpSpPr/>
            <p:nvPr/>
          </p:nvGrpSpPr>
          <p:grpSpPr>
            <a:xfrm>
              <a:off x="2518419" y="7832037"/>
              <a:ext cx="163749" cy="1204773"/>
              <a:chOff x="2388244" y="1966687"/>
              <a:chExt cx="163749" cy="1204773"/>
            </a:xfrm>
          </p:grpSpPr>
          <p:sp>
            <p:nvSpPr>
              <p:cNvPr id="266" name="円/楕円 265"/>
              <p:cNvSpPr/>
              <p:nvPr/>
            </p:nvSpPr>
            <p:spPr>
              <a:xfrm>
                <a:off x="2388244" y="1966687"/>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7" name="円/楕円 266"/>
              <p:cNvSpPr/>
              <p:nvPr/>
            </p:nvSpPr>
            <p:spPr>
              <a:xfrm>
                <a:off x="2388244" y="2226943"/>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8" name="円/楕円 267"/>
              <p:cNvSpPr/>
              <p:nvPr/>
            </p:nvSpPr>
            <p:spPr>
              <a:xfrm>
                <a:off x="2388244" y="2487199"/>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9" name="円/楕円 268"/>
              <p:cNvSpPr/>
              <p:nvPr/>
            </p:nvSpPr>
            <p:spPr>
              <a:xfrm>
                <a:off x="2388244" y="2747455"/>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0" name="円/楕円 269"/>
              <p:cNvSpPr/>
              <p:nvPr/>
            </p:nvSpPr>
            <p:spPr>
              <a:xfrm>
                <a:off x="2388244" y="3007711"/>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271" name="テキスト ボックス 270"/>
            <p:cNvSpPr txBox="1"/>
            <p:nvPr/>
          </p:nvSpPr>
          <p:spPr>
            <a:xfrm>
              <a:off x="3697495" y="8083025"/>
              <a:ext cx="3264554" cy="969496"/>
            </a:xfrm>
            <a:prstGeom prst="rect">
              <a:avLst/>
            </a:prstGeom>
            <a:noFill/>
          </p:spPr>
          <p:txBody>
            <a:bodyPr wrap="square" lIns="0" tIns="0" rIns="0" bIns="0" rtlCol="0">
              <a:spAutoFit/>
            </a:bodyPr>
            <a:lstStyle/>
            <a:p>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施設の認可取消しは、行政が定期的に行う通常監査において、担当者が不適切な運営を見抜けなかったことも原因の１つと考えられます。今後は、施設ごとに「安全の基準」を監査で当たり前のように聞かれることになることが予想されます。そして基準に未到達の場合、認可取り消しも考えられます。</a:t>
              </a:r>
              <a:endPar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cxnSp>
          <p:nvCxnSpPr>
            <p:cNvPr id="272" name="直線コネクタ 271"/>
            <p:cNvCxnSpPr/>
            <p:nvPr/>
          </p:nvCxnSpPr>
          <p:spPr>
            <a:xfrm>
              <a:off x="2729344" y="7879673"/>
              <a:ext cx="4261280" cy="0"/>
            </a:xfrm>
            <a:prstGeom prst="line">
              <a:avLst/>
            </a:prstGeom>
            <a:ln w="107950">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273" name="テキスト ボックス 272"/>
            <p:cNvSpPr txBox="1"/>
            <p:nvPr/>
          </p:nvSpPr>
          <p:spPr>
            <a:xfrm>
              <a:off x="2752295" y="7600471"/>
              <a:ext cx="4360168" cy="307777"/>
            </a:xfrm>
            <a:prstGeom prst="rect">
              <a:avLst/>
            </a:prstGeom>
            <a:noFill/>
          </p:spPr>
          <p:txBody>
            <a:bodyPr wrap="none" lIns="0" tIns="0" rIns="0" bIns="0" rtlCol="0">
              <a:spAutoFit/>
            </a:bodyPr>
            <a:lstStyle/>
            <a:p>
              <a:r>
                <a:rPr kumimoji="1" lang="ja-JP" altLang="en-US" sz="2000" dirty="0" smtClean="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監査で安全の項目が義務化される？！</a:t>
              </a:r>
            </a:p>
          </p:txBody>
        </p:sp>
      </p:grpSp>
      <p:sp>
        <p:nvSpPr>
          <p:cNvPr id="289" name="正方形/長方形 288"/>
          <p:cNvSpPr/>
          <p:nvPr/>
        </p:nvSpPr>
        <p:spPr>
          <a:xfrm>
            <a:off x="1514288" y="9213622"/>
            <a:ext cx="5481528" cy="788387"/>
          </a:xfrm>
          <a:prstGeom prst="rect">
            <a:avLst/>
          </a:prstGeom>
          <a:solidFill>
            <a:schemeClr val="bg1"/>
          </a:solidFill>
          <a:ln w="63500">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8" name="テキスト ボックス 287"/>
          <p:cNvSpPr txBox="1"/>
          <p:nvPr/>
        </p:nvSpPr>
        <p:spPr>
          <a:xfrm>
            <a:off x="1708615" y="9300425"/>
            <a:ext cx="5129609" cy="615553"/>
          </a:xfrm>
          <a:prstGeom prst="rect">
            <a:avLst/>
          </a:prstGeom>
          <a:noFill/>
        </p:spPr>
        <p:txBody>
          <a:bodyPr wrap="none" lIns="0" tIns="0" rIns="0" bIns="0" rtlCol="0">
            <a:spAutoFit/>
          </a:bodyPr>
          <a:lstStyle/>
          <a:p>
            <a:r>
              <a:rPr kumimoji="1" lang="ja-JP" altLang="en-US" sz="2000" dirty="0" smtClean="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重要なことは、国が決めた安全対策に沿った</a:t>
            </a:r>
            <a:endParaRPr kumimoji="1" lang="en-US" altLang="ja-JP" sz="2000" dirty="0" smtClean="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a:p>
            <a:r>
              <a:rPr lang="ja-JP" altLang="en-US" sz="2000" dirty="0" smtClean="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施設運営が日常的に行われていることです。</a:t>
            </a:r>
            <a:endParaRPr kumimoji="1" lang="ja-JP" altLang="en-US" sz="2000" dirty="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290" name="二等辺三角形 289"/>
          <p:cNvSpPr/>
          <p:nvPr/>
        </p:nvSpPr>
        <p:spPr>
          <a:xfrm rot="10800000">
            <a:off x="704305" y="8674339"/>
            <a:ext cx="372059" cy="119352"/>
          </a:xfrm>
          <a:prstGeom prst="triangle">
            <a:avLst/>
          </a:prstGeom>
          <a:solidFill>
            <a:schemeClr val="accent5">
              <a:lumMod val="60000"/>
              <a:lumOff val="40000"/>
            </a:schemeClr>
          </a:soli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91" name="図 290"/>
          <p:cNvPicPr>
            <a:picLocks noChangeAspect="1"/>
          </p:cNvPicPr>
          <p:nvPr/>
        </p:nvPicPr>
        <p:blipFill>
          <a:blip r:embed="rId5" cstate="print">
            <a:duotone>
              <a:schemeClr val="accent1">
                <a:shade val="45000"/>
                <a:satMod val="135000"/>
              </a:schemeClr>
              <a:prstClr val="white"/>
            </a:duotone>
            <a:extLst>
              <a:ext uri="{BEBA8EAE-BF5A-486C-A8C5-ECC9F3942E4B}">
                <a14:imgProps xmlns:a14="http://schemas.microsoft.com/office/drawing/2010/main">
                  <a14:imgLayer r:embed="rId6">
                    <a14:imgEffect>
                      <a14:saturation sat="66000"/>
                    </a14:imgEffect>
                  </a14:imgLayer>
                </a14:imgProps>
              </a:ext>
              <a:ext uri="{28A0092B-C50C-407E-A947-70E740481C1C}">
                <a14:useLocalDpi xmlns:a14="http://schemas.microsoft.com/office/drawing/2010/main" val="0"/>
              </a:ext>
            </a:extLst>
          </a:blip>
          <a:stretch>
            <a:fillRect/>
          </a:stretch>
        </p:blipFill>
        <p:spPr>
          <a:xfrm>
            <a:off x="2396836" y="7593952"/>
            <a:ext cx="1299741" cy="1299741"/>
          </a:xfrm>
          <a:prstGeom prst="rect">
            <a:avLst/>
          </a:prstGeom>
        </p:spPr>
      </p:pic>
    </p:spTree>
    <p:extLst>
      <p:ext uri="{BB962C8B-B14F-4D97-AF65-F5344CB8AC3E}">
        <p14:creationId xmlns:p14="http://schemas.microsoft.com/office/powerpoint/2010/main" val="2318941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73958" y="536106"/>
            <a:ext cx="7465546" cy="0"/>
          </a:xfrm>
          <a:prstGeom prst="line">
            <a:avLst/>
          </a:prstGeom>
          <a:ln w="76200"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710" y="0"/>
            <a:ext cx="7559675" cy="37651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20171" y="10315295"/>
            <a:ext cx="7559675" cy="376518"/>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角丸四角形 7"/>
          <p:cNvSpPr/>
          <p:nvPr/>
        </p:nvSpPr>
        <p:spPr>
          <a:xfrm>
            <a:off x="341406" y="943434"/>
            <a:ext cx="6575612" cy="4153648"/>
          </a:xfrm>
          <a:prstGeom prst="roundRect">
            <a:avLst>
              <a:gd name="adj" fmla="val 4813"/>
            </a:avLst>
          </a:prstGeom>
          <a:solidFill>
            <a:schemeClr val="bg1"/>
          </a:solidFill>
          <a:ln w="63500">
            <a:solidFill>
              <a:schemeClr val="accent6">
                <a:lumMod val="60000"/>
                <a:lumOff val="40000"/>
              </a:schemeClr>
            </a:solidFill>
          </a:ln>
          <a:effectLst>
            <a:outerShdw blurRad="25400" dist="63500" dir="2700000" algn="tl" rotWithShape="0">
              <a:schemeClr val="bg1">
                <a:lumMod val="75000"/>
                <a:alpha val="9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二等辺三角形 57"/>
          <p:cNvSpPr>
            <a:spLocks noChangeAspect="1"/>
          </p:cNvSpPr>
          <p:nvPr/>
        </p:nvSpPr>
        <p:spPr bwMode="auto">
          <a:xfrm rot="5400000">
            <a:off x="1362421" y="3704769"/>
            <a:ext cx="252412" cy="217487"/>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54" name="二等辺三角形 58"/>
          <p:cNvSpPr>
            <a:spLocks noChangeAspect="1"/>
          </p:cNvSpPr>
          <p:nvPr/>
        </p:nvSpPr>
        <p:spPr bwMode="auto">
          <a:xfrm rot="5400000">
            <a:off x="2432713" y="3704769"/>
            <a:ext cx="252412" cy="217487"/>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56" name="二等辺三角形 60"/>
          <p:cNvSpPr>
            <a:spLocks noChangeAspect="1"/>
          </p:cNvSpPr>
          <p:nvPr/>
        </p:nvSpPr>
        <p:spPr bwMode="auto">
          <a:xfrm rot="5400000">
            <a:off x="3503005" y="3704769"/>
            <a:ext cx="252412" cy="217488"/>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50" name="正方形/長方形 49"/>
          <p:cNvSpPr>
            <a:spLocks noChangeArrowheads="1"/>
          </p:cNvSpPr>
          <p:nvPr/>
        </p:nvSpPr>
        <p:spPr bwMode="auto">
          <a:xfrm>
            <a:off x="2820221" y="3039607"/>
            <a:ext cx="547687" cy="1547812"/>
          </a:xfrm>
          <a:prstGeom prst="rect">
            <a:avLst/>
          </a:prstGeom>
          <a:noFill/>
          <a:ln w="19050" algn="ctr">
            <a:solidFill>
              <a:srgbClr val="FFD9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fontAlgn="auto" hangingPunct="1">
              <a:spcBef>
                <a:spcPts val="0"/>
              </a:spcBef>
              <a:spcAft>
                <a:spcPts val="0"/>
              </a:spcAft>
              <a:defRPr/>
            </a:pPr>
            <a:endParaRPr lang="ja-JP" altLang="en-US">
              <a:solidFill>
                <a:srgbClr val="292929"/>
              </a:solidFill>
              <a:latin typeface="+mn-lt"/>
              <a:ea typeface="+mn-ea"/>
            </a:endParaRPr>
          </a:p>
        </p:txBody>
      </p:sp>
      <p:sp>
        <p:nvSpPr>
          <p:cNvPr id="57" name="テキスト ボックス 62"/>
          <p:cNvSpPr txBox="1">
            <a:spLocks noChangeArrowheads="1"/>
          </p:cNvSpPr>
          <p:nvPr/>
        </p:nvSpPr>
        <p:spPr bwMode="auto">
          <a:xfrm>
            <a:off x="2950594" y="3165019"/>
            <a:ext cx="307777" cy="128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D966"/>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園の安全対策の実態を</a:t>
            </a:r>
          </a:p>
          <a:p>
            <a:pPr eaLnBrk="1" hangingPunct="1"/>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チェック</a:t>
            </a:r>
          </a:p>
        </p:txBody>
      </p:sp>
      <p:sp>
        <p:nvSpPr>
          <p:cNvPr id="51" name="正方形/長方形 50"/>
          <p:cNvSpPr>
            <a:spLocks noChangeArrowheads="1"/>
          </p:cNvSpPr>
          <p:nvPr/>
        </p:nvSpPr>
        <p:spPr bwMode="auto">
          <a:xfrm>
            <a:off x="1749929" y="3039607"/>
            <a:ext cx="547687" cy="1547812"/>
          </a:xfrm>
          <a:prstGeom prst="rect">
            <a:avLst/>
          </a:prstGeom>
          <a:noFill/>
          <a:ln w="19050" algn="ctr">
            <a:solidFill>
              <a:srgbClr val="FFD9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fontAlgn="auto" hangingPunct="1">
              <a:spcBef>
                <a:spcPts val="0"/>
              </a:spcBef>
              <a:spcAft>
                <a:spcPts val="0"/>
              </a:spcAft>
              <a:defRPr/>
            </a:pPr>
            <a:endParaRPr lang="ja-JP" altLang="en-US">
              <a:solidFill>
                <a:srgbClr val="292929"/>
              </a:solidFill>
              <a:latin typeface="+mn-lt"/>
              <a:ea typeface="+mn-ea"/>
            </a:endParaRPr>
          </a:p>
        </p:txBody>
      </p:sp>
      <p:sp>
        <p:nvSpPr>
          <p:cNvPr id="52" name="正方形/長方形 51"/>
          <p:cNvSpPr>
            <a:spLocks noChangeArrowheads="1"/>
          </p:cNvSpPr>
          <p:nvPr/>
        </p:nvSpPr>
        <p:spPr bwMode="auto">
          <a:xfrm>
            <a:off x="679637" y="3039607"/>
            <a:ext cx="547687" cy="1547812"/>
          </a:xfrm>
          <a:prstGeom prst="rect">
            <a:avLst/>
          </a:prstGeom>
          <a:noFill/>
          <a:ln w="19050" algn="ctr">
            <a:solidFill>
              <a:srgbClr val="FFD9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fontAlgn="auto" hangingPunct="1">
              <a:spcBef>
                <a:spcPts val="0"/>
              </a:spcBef>
              <a:spcAft>
                <a:spcPts val="0"/>
              </a:spcAft>
              <a:defRPr/>
            </a:pPr>
            <a:endParaRPr lang="ja-JP" altLang="en-US">
              <a:solidFill>
                <a:srgbClr val="292929"/>
              </a:solidFill>
              <a:latin typeface="+mn-lt"/>
              <a:ea typeface="+mn-ea"/>
            </a:endParaRPr>
          </a:p>
        </p:txBody>
      </p:sp>
      <p:sp>
        <p:nvSpPr>
          <p:cNvPr id="59" name="テキスト ボックス 64"/>
          <p:cNvSpPr txBox="1">
            <a:spLocks noChangeArrowheads="1"/>
          </p:cNvSpPr>
          <p:nvPr/>
        </p:nvSpPr>
        <p:spPr bwMode="auto">
          <a:xfrm>
            <a:off x="1881095" y="3165019"/>
            <a:ext cx="307777" cy="128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D966"/>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重要事項説明書と安全</a:t>
            </a:r>
          </a:p>
          <a:p>
            <a:pPr eaLnBrk="1" hangingPunct="1"/>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マニュアルをチェック</a:t>
            </a:r>
          </a:p>
        </p:txBody>
      </p:sp>
      <p:sp>
        <p:nvSpPr>
          <p:cNvPr id="55" name="正方形/長方形 54"/>
          <p:cNvSpPr>
            <a:spLocks noChangeArrowheads="1"/>
          </p:cNvSpPr>
          <p:nvPr/>
        </p:nvSpPr>
        <p:spPr bwMode="auto">
          <a:xfrm>
            <a:off x="3890514" y="3039607"/>
            <a:ext cx="547687" cy="1547812"/>
          </a:xfrm>
          <a:prstGeom prst="rect">
            <a:avLst/>
          </a:prstGeom>
          <a:noFill/>
          <a:ln w="19050" algn="ctr">
            <a:solidFill>
              <a:srgbClr val="FFD9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fontAlgn="auto" hangingPunct="1">
              <a:spcBef>
                <a:spcPts val="0"/>
              </a:spcBef>
              <a:spcAft>
                <a:spcPts val="0"/>
              </a:spcAft>
              <a:defRPr/>
            </a:pPr>
            <a:endParaRPr lang="ja-JP" altLang="en-US">
              <a:solidFill>
                <a:srgbClr val="292929"/>
              </a:solidFill>
              <a:latin typeface="+mn-lt"/>
              <a:ea typeface="+mn-ea"/>
            </a:endParaRPr>
          </a:p>
        </p:txBody>
      </p:sp>
      <p:sp>
        <p:nvSpPr>
          <p:cNvPr id="60" name="テキスト ボックス 65"/>
          <p:cNvSpPr txBox="1">
            <a:spLocks noChangeArrowheads="1"/>
          </p:cNvSpPr>
          <p:nvPr/>
        </p:nvSpPr>
        <p:spPr bwMode="auto">
          <a:xfrm>
            <a:off x="4022474" y="3165019"/>
            <a:ext cx="307777" cy="128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D966"/>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現状の評価と残された</a:t>
            </a:r>
          </a:p>
          <a:p>
            <a:pPr eaLnBrk="1" hangingPunct="1"/>
            <a:r>
              <a:rPr lang="ja-JP" altLang="en-US" sz="10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問題点のレポート提出</a:t>
            </a:r>
            <a:endPar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1" name="正方形/長方形 80"/>
          <p:cNvSpPr>
            <a:spLocks noChangeArrowheads="1"/>
          </p:cNvSpPr>
          <p:nvPr/>
        </p:nvSpPr>
        <p:spPr bwMode="auto">
          <a:xfrm>
            <a:off x="4960807" y="3039607"/>
            <a:ext cx="547688" cy="1547812"/>
          </a:xfrm>
          <a:prstGeom prst="rect">
            <a:avLst/>
          </a:prstGeom>
          <a:noFill/>
          <a:ln w="19050" algn="ctr">
            <a:solidFill>
              <a:srgbClr val="FFD9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fontAlgn="auto" hangingPunct="1">
              <a:spcBef>
                <a:spcPts val="0"/>
              </a:spcBef>
              <a:spcAft>
                <a:spcPts val="0"/>
              </a:spcAft>
              <a:defRPr/>
            </a:pPr>
            <a:endParaRPr lang="ja-JP" altLang="en-US">
              <a:solidFill>
                <a:srgbClr val="292929"/>
              </a:solidFill>
              <a:latin typeface="+mn-lt"/>
              <a:ea typeface="+mn-ea"/>
            </a:endParaRPr>
          </a:p>
        </p:txBody>
      </p:sp>
      <p:sp>
        <p:nvSpPr>
          <p:cNvPr id="62" name="テキスト ボックス 81"/>
          <p:cNvSpPr txBox="1">
            <a:spLocks noChangeArrowheads="1"/>
          </p:cNvSpPr>
          <p:nvPr/>
        </p:nvSpPr>
        <p:spPr bwMode="auto">
          <a:xfrm>
            <a:off x="5092768" y="3165019"/>
            <a:ext cx="307777" cy="128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D966"/>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園に伺い問題解決方法</a:t>
            </a:r>
          </a:p>
          <a:p>
            <a:pPr eaLnBrk="1" hangingPunct="1"/>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をアドバイスする</a:t>
            </a:r>
          </a:p>
        </p:txBody>
      </p:sp>
      <p:sp>
        <p:nvSpPr>
          <p:cNvPr id="63" name="二等辺三角形 89"/>
          <p:cNvSpPr>
            <a:spLocks noChangeAspect="1"/>
          </p:cNvSpPr>
          <p:nvPr/>
        </p:nvSpPr>
        <p:spPr bwMode="auto">
          <a:xfrm rot="5400000">
            <a:off x="4573298" y="3704769"/>
            <a:ext cx="252412" cy="217488"/>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64" name="正方形/長方形 80"/>
          <p:cNvSpPr>
            <a:spLocks noChangeArrowheads="1"/>
          </p:cNvSpPr>
          <p:nvPr/>
        </p:nvSpPr>
        <p:spPr bwMode="auto">
          <a:xfrm>
            <a:off x="6031099" y="3039607"/>
            <a:ext cx="547688" cy="1547812"/>
          </a:xfrm>
          <a:prstGeom prst="rect">
            <a:avLst/>
          </a:prstGeom>
          <a:noFill/>
          <a:ln w="19050" algn="ctr">
            <a:solidFill>
              <a:srgbClr val="FFD966"/>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eaLnBrk="1" fontAlgn="auto" hangingPunct="1">
              <a:spcBef>
                <a:spcPts val="0"/>
              </a:spcBef>
              <a:spcAft>
                <a:spcPts val="0"/>
              </a:spcAft>
              <a:defRPr/>
            </a:pPr>
            <a:endParaRPr lang="ja-JP" altLang="en-US">
              <a:solidFill>
                <a:srgbClr val="292929"/>
              </a:solidFill>
              <a:latin typeface="+mn-lt"/>
              <a:ea typeface="+mn-ea"/>
            </a:endParaRPr>
          </a:p>
        </p:txBody>
      </p:sp>
      <p:sp>
        <p:nvSpPr>
          <p:cNvPr id="65" name="テキスト ボックス 81"/>
          <p:cNvSpPr txBox="1">
            <a:spLocks noChangeArrowheads="1"/>
          </p:cNvSpPr>
          <p:nvPr/>
        </p:nvSpPr>
        <p:spPr bwMode="auto">
          <a:xfrm>
            <a:off x="6163060" y="3165019"/>
            <a:ext cx="307777" cy="128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D966"/>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問題解決状況に応じて</a:t>
            </a:r>
          </a:p>
          <a:p>
            <a:pPr eaLnBrk="1" hangingPunct="1"/>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相談を受ける</a:t>
            </a:r>
          </a:p>
        </p:txBody>
      </p:sp>
      <p:sp>
        <p:nvSpPr>
          <p:cNvPr id="66" name="二等辺三角形 89"/>
          <p:cNvSpPr>
            <a:spLocks noChangeAspect="1"/>
          </p:cNvSpPr>
          <p:nvPr/>
        </p:nvSpPr>
        <p:spPr bwMode="auto">
          <a:xfrm rot="5400000">
            <a:off x="5643592" y="3704769"/>
            <a:ext cx="252412" cy="217488"/>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82" name="テキスト ボックス 81"/>
          <p:cNvSpPr txBox="1"/>
          <p:nvPr/>
        </p:nvSpPr>
        <p:spPr>
          <a:xfrm>
            <a:off x="699689" y="2688540"/>
            <a:ext cx="942566" cy="161583"/>
          </a:xfrm>
          <a:prstGeom prst="rect">
            <a:avLst/>
          </a:prstGeom>
          <a:noFill/>
        </p:spPr>
        <p:txBody>
          <a:bodyPr wrap="none" lIns="0" tIns="0" rIns="0" bIns="0" rtlCol="0">
            <a:spAutoFit/>
          </a:bodyPr>
          <a:lstStyle/>
          <a:p>
            <a:r>
              <a:rPr kumimoji="1" lang="ja-JP" altLang="en-US" sz="1050" dirty="0" smtClean="0">
                <a:solidFill>
                  <a:schemeClr val="accent4">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サービスの流れ</a:t>
            </a:r>
            <a:endParaRPr kumimoji="1" lang="ja-JP" altLang="en-US" sz="1050" dirty="0">
              <a:solidFill>
                <a:schemeClr val="accent4">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cxnSp>
        <p:nvCxnSpPr>
          <p:cNvPr id="86" name="直線コネクタ 85"/>
          <p:cNvCxnSpPr/>
          <p:nvPr/>
        </p:nvCxnSpPr>
        <p:spPr>
          <a:xfrm>
            <a:off x="679637" y="2860067"/>
            <a:ext cx="5897997" cy="18580"/>
          </a:xfrm>
          <a:prstGeom prst="line">
            <a:avLst/>
          </a:prstGeom>
          <a:ln w="34925" cap="rnd">
            <a:solidFill>
              <a:schemeClr val="accent4">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89" name="角丸四角形 88"/>
          <p:cNvSpPr/>
          <p:nvPr/>
        </p:nvSpPr>
        <p:spPr>
          <a:xfrm>
            <a:off x="340829" y="5758641"/>
            <a:ext cx="6575612" cy="4153648"/>
          </a:xfrm>
          <a:prstGeom prst="roundRect">
            <a:avLst>
              <a:gd name="adj" fmla="val 4813"/>
            </a:avLst>
          </a:prstGeom>
          <a:solidFill>
            <a:schemeClr val="bg1"/>
          </a:solidFill>
          <a:ln w="63500">
            <a:solidFill>
              <a:schemeClr val="accent6">
                <a:lumMod val="60000"/>
                <a:lumOff val="40000"/>
              </a:schemeClr>
            </a:solidFill>
          </a:ln>
          <a:effectLst>
            <a:outerShdw blurRad="25400" dist="63500" dir="2700000" algn="tl" rotWithShape="0">
              <a:schemeClr val="bg1">
                <a:lumMod val="75000"/>
                <a:alpha val="97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二等辺三角形 57"/>
          <p:cNvSpPr>
            <a:spLocks noChangeAspect="1"/>
          </p:cNvSpPr>
          <p:nvPr/>
        </p:nvSpPr>
        <p:spPr bwMode="auto">
          <a:xfrm rot="5400000">
            <a:off x="1362420" y="8519826"/>
            <a:ext cx="252412" cy="217487"/>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96" name="二等辺三角形 58"/>
          <p:cNvSpPr>
            <a:spLocks noChangeAspect="1"/>
          </p:cNvSpPr>
          <p:nvPr/>
        </p:nvSpPr>
        <p:spPr bwMode="auto">
          <a:xfrm rot="5400000">
            <a:off x="2432712" y="8519826"/>
            <a:ext cx="252412" cy="217487"/>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97" name="二等辺三角形 60"/>
          <p:cNvSpPr>
            <a:spLocks noChangeAspect="1"/>
          </p:cNvSpPr>
          <p:nvPr/>
        </p:nvSpPr>
        <p:spPr bwMode="auto">
          <a:xfrm rot="5400000">
            <a:off x="3503004" y="8519826"/>
            <a:ext cx="252412" cy="217488"/>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108" name="二等辺三角形 89"/>
          <p:cNvSpPr>
            <a:spLocks noChangeAspect="1"/>
          </p:cNvSpPr>
          <p:nvPr/>
        </p:nvSpPr>
        <p:spPr bwMode="auto">
          <a:xfrm rot="5400000">
            <a:off x="4573297" y="8519826"/>
            <a:ext cx="252412" cy="217488"/>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111" name="二等辺三角形 89"/>
          <p:cNvSpPr>
            <a:spLocks noChangeAspect="1"/>
          </p:cNvSpPr>
          <p:nvPr/>
        </p:nvSpPr>
        <p:spPr bwMode="auto">
          <a:xfrm rot="5400000">
            <a:off x="5643591" y="8519826"/>
            <a:ext cx="252412" cy="217488"/>
          </a:xfrm>
          <a:prstGeom prst="triangle">
            <a:avLst>
              <a:gd name="adj" fmla="val 50000"/>
            </a:avLst>
          </a:prstGeom>
          <a:solidFill>
            <a:srgbClr val="FFD966"/>
          </a:solidFill>
          <a:ln w="12700" algn="ctr">
            <a:solidFill>
              <a:srgbClr val="FFD966"/>
            </a:solidFill>
            <a:miter lim="800000"/>
            <a:headEnd/>
            <a:tailEnd/>
          </a:ln>
        </p:spPr>
        <p:txBody>
          <a:bodyPr rot="10800000" vert="eaVert"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endParaRPr lang="ja-JP" altLang="en-US">
              <a:solidFill>
                <a:srgbClr val="292929"/>
              </a:solidFill>
            </a:endParaRPr>
          </a:p>
        </p:txBody>
      </p:sp>
      <p:sp>
        <p:nvSpPr>
          <p:cNvPr id="115" name="テキスト ボックス 114"/>
          <p:cNvSpPr txBox="1"/>
          <p:nvPr/>
        </p:nvSpPr>
        <p:spPr>
          <a:xfrm>
            <a:off x="699689" y="7503597"/>
            <a:ext cx="942566" cy="161583"/>
          </a:xfrm>
          <a:prstGeom prst="rect">
            <a:avLst/>
          </a:prstGeom>
          <a:noFill/>
        </p:spPr>
        <p:txBody>
          <a:bodyPr wrap="none" lIns="0" tIns="0" rIns="0" bIns="0" rtlCol="0">
            <a:spAutoFit/>
          </a:bodyPr>
          <a:lstStyle/>
          <a:p>
            <a:r>
              <a:rPr kumimoji="1" lang="ja-JP" altLang="en-US" sz="1050" dirty="0" smtClean="0">
                <a:solidFill>
                  <a:schemeClr val="accent4">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サービスの流れ</a:t>
            </a:r>
            <a:endParaRPr kumimoji="1" lang="ja-JP" altLang="en-US" sz="1050" dirty="0">
              <a:solidFill>
                <a:schemeClr val="accent4">
                  <a:lumMod val="60000"/>
                  <a:lumOff val="40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cxnSp>
        <p:nvCxnSpPr>
          <p:cNvPr id="116" name="直線コネクタ 115"/>
          <p:cNvCxnSpPr/>
          <p:nvPr/>
        </p:nvCxnSpPr>
        <p:spPr>
          <a:xfrm>
            <a:off x="679637" y="7675124"/>
            <a:ext cx="5897997" cy="18580"/>
          </a:xfrm>
          <a:prstGeom prst="line">
            <a:avLst/>
          </a:prstGeom>
          <a:ln w="34925" cap="rnd">
            <a:solidFill>
              <a:schemeClr val="accent4">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23" name="正方形/長方形 122"/>
          <p:cNvSpPr>
            <a:spLocks noChangeArrowheads="1"/>
          </p:cNvSpPr>
          <p:nvPr/>
        </p:nvSpPr>
        <p:spPr bwMode="auto">
          <a:xfrm>
            <a:off x="2820220" y="7854664"/>
            <a:ext cx="547687" cy="1547812"/>
          </a:xfrm>
          <a:prstGeom prst="rect">
            <a:avLst/>
          </a:prstGeom>
          <a:noFill/>
          <a:ln w="19050" algn="ctr">
            <a:solidFill>
              <a:schemeClr val="accent4">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ja-JP" altLang="en-US">
              <a:solidFill>
                <a:srgbClr val="292929"/>
              </a:solidFill>
              <a:latin typeface="+mn-lt"/>
              <a:ea typeface="+mn-ea"/>
            </a:endParaRPr>
          </a:p>
        </p:txBody>
      </p:sp>
      <p:sp>
        <p:nvSpPr>
          <p:cNvPr id="130" name="テキスト ボックス 74"/>
          <p:cNvSpPr txBox="1">
            <a:spLocks noChangeArrowheads="1"/>
          </p:cNvSpPr>
          <p:nvPr/>
        </p:nvSpPr>
        <p:spPr bwMode="auto">
          <a:xfrm>
            <a:off x="2952082" y="7992776"/>
            <a:ext cx="307777" cy="128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9D18E"/>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園の安全マニュアルを</a:t>
            </a:r>
          </a:p>
          <a:p>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チェックする</a:t>
            </a:r>
          </a:p>
        </p:txBody>
      </p:sp>
      <p:sp>
        <p:nvSpPr>
          <p:cNvPr id="124" name="正方形/長方形 123"/>
          <p:cNvSpPr>
            <a:spLocks noChangeArrowheads="1"/>
          </p:cNvSpPr>
          <p:nvPr/>
        </p:nvSpPr>
        <p:spPr bwMode="auto">
          <a:xfrm>
            <a:off x="1749928" y="7854664"/>
            <a:ext cx="547687" cy="1547812"/>
          </a:xfrm>
          <a:prstGeom prst="rect">
            <a:avLst/>
          </a:prstGeom>
          <a:noFill/>
          <a:ln w="19050" algn="ctr">
            <a:solidFill>
              <a:schemeClr val="accent4">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ja-JP" altLang="en-US">
              <a:solidFill>
                <a:srgbClr val="292929"/>
              </a:solidFill>
              <a:latin typeface="+mn-lt"/>
              <a:ea typeface="+mn-ea"/>
            </a:endParaRPr>
          </a:p>
        </p:txBody>
      </p:sp>
      <p:sp>
        <p:nvSpPr>
          <p:cNvPr id="131" name="テキスト ボックス 78"/>
          <p:cNvSpPr txBox="1">
            <a:spLocks noChangeArrowheads="1"/>
          </p:cNvSpPr>
          <p:nvPr/>
        </p:nvSpPr>
        <p:spPr bwMode="auto">
          <a:xfrm>
            <a:off x="1959527" y="7992776"/>
            <a:ext cx="153888"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9D18E"/>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スタッフが園に伺う</a:t>
            </a:r>
          </a:p>
        </p:txBody>
      </p:sp>
      <p:sp>
        <p:nvSpPr>
          <p:cNvPr id="125" name="正方形/長方形 124"/>
          <p:cNvSpPr>
            <a:spLocks noChangeArrowheads="1"/>
          </p:cNvSpPr>
          <p:nvPr/>
        </p:nvSpPr>
        <p:spPr bwMode="auto">
          <a:xfrm>
            <a:off x="679636" y="7854664"/>
            <a:ext cx="547687" cy="1547812"/>
          </a:xfrm>
          <a:prstGeom prst="rect">
            <a:avLst/>
          </a:prstGeom>
          <a:noFill/>
          <a:ln w="19050" algn="ctr">
            <a:solidFill>
              <a:schemeClr val="accent4">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ja-JP" altLang="en-US">
              <a:solidFill>
                <a:srgbClr val="292929"/>
              </a:solidFill>
              <a:latin typeface="+mn-lt"/>
              <a:ea typeface="+mn-ea"/>
            </a:endParaRPr>
          </a:p>
        </p:txBody>
      </p:sp>
      <p:sp>
        <p:nvSpPr>
          <p:cNvPr id="132" name="テキスト ボックス 84"/>
          <p:cNvSpPr txBox="1">
            <a:spLocks noChangeArrowheads="1"/>
          </p:cNvSpPr>
          <p:nvPr/>
        </p:nvSpPr>
        <p:spPr bwMode="auto">
          <a:xfrm>
            <a:off x="811498" y="7992776"/>
            <a:ext cx="307777" cy="115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9D18E"/>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園にスタッフが伺う</a:t>
            </a:r>
          </a:p>
          <a:p>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日程を決める</a:t>
            </a:r>
          </a:p>
        </p:txBody>
      </p:sp>
      <p:sp>
        <p:nvSpPr>
          <p:cNvPr id="128" name="正方形/長方形 127"/>
          <p:cNvSpPr>
            <a:spLocks noChangeArrowheads="1"/>
          </p:cNvSpPr>
          <p:nvPr/>
        </p:nvSpPr>
        <p:spPr bwMode="auto">
          <a:xfrm>
            <a:off x="3890513" y="7854664"/>
            <a:ext cx="547687" cy="1547812"/>
          </a:xfrm>
          <a:prstGeom prst="rect">
            <a:avLst/>
          </a:prstGeom>
          <a:noFill/>
          <a:ln w="19050" algn="ctr">
            <a:solidFill>
              <a:schemeClr val="accent4">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ja-JP" altLang="en-US">
              <a:solidFill>
                <a:srgbClr val="292929"/>
              </a:solidFill>
              <a:latin typeface="+mn-lt"/>
              <a:ea typeface="+mn-ea"/>
            </a:endParaRPr>
          </a:p>
        </p:txBody>
      </p:sp>
      <p:sp>
        <p:nvSpPr>
          <p:cNvPr id="133" name="テキスト ボックス 81"/>
          <p:cNvSpPr txBox="1">
            <a:spLocks noChangeArrowheads="1"/>
          </p:cNvSpPr>
          <p:nvPr/>
        </p:nvSpPr>
        <p:spPr bwMode="auto">
          <a:xfrm>
            <a:off x="4023168" y="7992776"/>
            <a:ext cx="307777" cy="128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9D18E"/>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園で今、実際にして</a:t>
            </a:r>
            <a:r>
              <a:rPr lang="ja-JP" altLang="en-US" sz="1000" dirty="0" err="1">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い</a:t>
            </a:r>
            <a:endPar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ることのヒアリング</a:t>
            </a:r>
          </a:p>
        </p:txBody>
      </p:sp>
      <p:sp>
        <p:nvSpPr>
          <p:cNvPr id="134" name="正方形/長方形 80"/>
          <p:cNvSpPr>
            <a:spLocks noChangeArrowheads="1"/>
          </p:cNvSpPr>
          <p:nvPr/>
        </p:nvSpPr>
        <p:spPr bwMode="auto">
          <a:xfrm>
            <a:off x="4960806" y="7854664"/>
            <a:ext cx="547688" cy="1547812"/>
          </a:xfrm>
          <a:prstGeom prst="rect">
            <a:avLst/>
          </a:prstGeom>
          <a:noFill/>
          <a:ln w="19050" algn="ctr">
            <a:solidFill>
              <a:schemeClr val="accent4">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ja-JP" altLang="en-US">
              <a:solidFill>
                <a:srgbClr val="292929"/>
              </a:solidFill>
              <a:latin typeface="+mn-lt"/>
              <a:ea typeface="+mn-ea"/>
            </a:endParaRPr>
          </a:p>
        </p:txBody>
      </p:sp>
      <p:sp>
        <p:nvSpPr>
          <p:cNvPr id="135" name="テキスト ボックス 81"/>
          <p:cNvSpPr txBox="1">
            <a:spLocks noChangeArrowheads="1"/>
          </p:cNvSpPr>
          <p:nvPr/>
        </p:nvSpPr>
        <p:spPr bwMode="auto">
          <a:xfrm>
            <a:off x="5094256" y="7992776"/>
            <a:ext cx="307777" cy="128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9D18E"/>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マニュアルと資料集の</a:t>
            </a:r>
          </a:p>
          <a:p>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作成および提出</a:t>
            </a:r>
          </a:p>
        </p:txBody>
      </p:sp>
      <p:sp>
        <p:nvSpPr>
          <p:cNvPr id="137" name="正方形/長方形 80"/>
          <p:cNvSpPr>
            <a:spLocks noChangeArrowheads="1"/>
          </p:cNvSpPr>
          <p:nvPr/>
        </p:nvSpPr>
        <p:spPr bwMode="auto">
          <a:xfrm>
            <a:off x="6031099" y="7854664"/>
            <a:ext cx="547688" cy="1547812"/>
          </a:xfrm>
          <a:prstGeom prst="rect">
            <a:avLst/>
          </a:prstGeom>
          <a:noFill/>
          <a:ln w="19050" algn="ctr">
            <a:solidFill>
              <a:schemeClr val="accent4">
                <a:lumMod val="60000"/>
                <a:lumOff val="40000"/>
              </a:schemeClr>
            </a:solidFill>
            <a:miter lim="800000"/>
            <a:headEnd/>
            <a:tailEnd/>
          </a:ln>
          <a:extLst>
            <a:ext uri="{909E8E84-426E-40DD-AFC4-6F175D3DCCD1}">
              <a14:hiddenFill xmlns:a14="http://schemas.microsoft.com/office/drawing/2010/main">
                <a:solidFill>
                  <a:srgbClr val="FFFFFF"/>
                </a:solidFill>
              </a14:hiddenFill>
            </a:ext>
          </a:extLst>
        </p:spPr>
        <p:txBody>
          <a:bodyPr anchor="ctr"/>
          <a:lstStyle/>
          <a:p>
            <a:pPr algn="ctr" fontAlgn="auto">
              <a:spcBef>
                <a:spcPts val="0"/>
              </a:spcBef>
              <a:spcAft>
                <a:spcPts val="0"/>
              </a:spcAft>
              <a:defRPr/>
            </a:pPr>
            <a:endParaRPr lang="ja-JP" altLang="en-US">
              <a:solidFill>
                <a:srgbClr val="292929"/>
              </a:solidFill>
              <a:latin typeface="+mn-lt"/>
              <a:ea typeface="+mn-ea"/>
            </a:endParaRPr>
          </a:p>
        </p:txBody>
      </p:sp>
      <p:sp>
        <p:nvSpPr>
          <p:cNvPr id="138" name="テキスト ボックス 81"/>
          <p:cNvSpPr txBox="1">
            <a:spLocks noChangeArrowheads="1"/>
          </p:cNvSpPr>
          <p:nvPr/>
        </p:nvSpPr>
        <p:spPr bwMode="auto">
          <a:xfrm>
            <a:off x="6164549" y="7992776"/>
            <a:ext cx="307777" cy="12824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A9D18E"/>
                </a:solidFill>
                <a:miter lim="800000"/>
                <a:headEnd/>
                <a:tailEnd/>
              </a14:hiddenLine>
            </a:ext>
          </a:extLst>
        </p:spPr>
        <p:txBody>
          <a:bodyPr vert="eaVert" wrap="none" lIns="0" tIns="0" rIns="0" bIns="0" anchor="ctr" anchorCtr="1">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職員全員を対象にした</a:t>
            </a:r>
          </a:p>
          <a:p>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導入研修の実施</a:t>
            </a:r>
          </a:p>
        </p:txBody>
      </p:sp>
      <p:grpSp>
        <p:nvGrpSpPr>
          <p:cNvPr id="90" name="グループ化 89"/>
          <p:cNvGrpSpPr/>
          <p:nvPr/>
        </p:nvGrpSpPr>
        <p:grpSpPr>
          <a:xfrm>
            <a:off x="679637" y="5951232"/>
            <a:ext cx="2680447" cy="45719"/>
            <a:chOff x="632012" y="954741"/>
            <a:chExt cx="2756647" cy="38100"/>
          </a:xfrm>
        </p:grpSpPr>
        <p:cxnSp>
          <p:nvCxnSpPr>
            <p:cNvPr id="121" name="直線コネクタ 120"/>
            <p:cNvCxnSpPr/>
            <p:nvPr/>
          </p:nvCxnSpPr>
          <p:spPr>
            <a:xfrm>
              <a:off x="632012" y="954741"/>
              <a:ext cx="2756647" cy="0"/>
            </a:xfrm>
            <a:prstGeom prst="line">
              <a:avLst/>
            </a:prstGeom>
            <a:ln w="25400" cmpd="sng">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2" name="直線コネクタ 121"/>
            <p:cNvCxnSpPr/>
            <p:nvPr/>
          </p:nvCxnSpPr>
          <p:spPr>
            <a:xfrm>
              <a:off x="632012" y="992841"/>
              <a:ext cx="2756647" cy="0"/>
            </a:xfrm>
            <a:prstGeom prst="line">
              <a:avLst/>
            </a:prstGeom>
            <a:ln w="6350" cmpd="sng">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91" name="グループ化 90"/>
          <p:cNvGrpSpPr/>
          <p:nvPr/>
        </p:nvGrpSpPr>
        <p:grpSpPr>
          <a:xfrm flipV="1">
            <a:off x="679637" y="6377952"/>
            <a:ext cx="2680447" cy="45719"/>
            <a:chOff x="784412" y="1107141"/>
            <a:chExt cx="2756647" cy="38100"/>
          </a:xfrm>
        </p:grpSpPr>
        <p:cxnSp>
          <p:nvCxnSpPr>
            <p:cNvPr id="119" name="直線コネクタ 118"/>
            <p:cNvCxnSpPr/>
            <p:nvPr/>
          </p:nvCxnSpPr>
          <p:spPr>
            <a:xfrm>
              <a:off x="784412" y="1107141"/>
              <a:ext cx="2756647" cy="0"/>
            </a:xfrm>
            <a:prstGeom prst="line">
              <a:avLst/>
            </a:prstGeom>
            <a:ln w="25400" cmpd="sng">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0" name="直線コネクタ 119"/>
            <p:cNvCxnSpPr/>
            <p:nvPr/>
          </p:nvCxnSpPr>
          <p:spPr>
            <a:xfrm>
              <a:off x="784412" y="1145241"/>
              <a:ext cx="2756647" cy="0"/>
            </a:xfrm>
            <a:prstGeom prst="line">
              <a:avLst/>
            </a:prstGeom>
            <a:ln w="6350" cmpd="sng">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92" name="テキスト ボックス 91"/>
          <p:cNvSpPr txBox="1"/>
          <p:nvPr/>
        </p:nvSpPr>
        <p:spPr>
          <a:xfrm>
            <a:off x="1330991" y="6032075"/>
            <a:ext cx="1800493" cy="307777"/>
          </a:xfrm>
          <a:prstGeom prst="rect">
            <a:avLst/>
          </a:prstGeom>
          <a:noFill/>
        </p:spPr>
        <p:txBody>
          <a:bodyPr wrap="none" rtlCol="0">
            <a:spAutoFit/>
          </a:bodyPr>
          <a:lstStyle/>
          <a:p>
            <a:r>
              <a:rPr kumimoji="1" lang="ja-JP" altLang="en-US" sz="1400" dirty="0" smtClean="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マニュアルコンサル</a:t>
            </a:r>
            <a:endParaRPr kumimoji="1" lang="ja-JP" altLang="en-US" sz="1400" dirty="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grpSp>
        <p:nvGrpSpPr>
          <p:cNvPr id="93" name="グループ化 92"/>
          <p:cNvGrpSpPr/>
          <p:nvPr/>
        </p:nvGrpSpPr>
        <p:grpSpPr>
          <a:xfrm>
            <a:off x="784692" y="6013493"/>
            <a:ext cx="344939" cy="344939"/>
            <a:chOff x="632012" y="868876"/>
            <a:chExt cx="585726" cy="585726"/>
          </a:xfrm>
        </p:grpSpPr>
        <p:sp>
          <p:nvSpPr>
            <p:cNvPr id="117" name="円/楕円 116"/>
            <p:cNvSpPr/>
            <p:nvPr/>
          </p:nvSpPr>
          <p:spPr>
            <a:xfrm>
              <a:off x="632012" y="868876"/>
              <a:ext cx="585726" cy="585726"/>
            </a:xfrm>
            <a:prstGeom prst="ellipse">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円/楕円 117"/>
            <p:cNvSpPr/>
            <p:nvPr/>
          </p:nvSpPr>
          <p:spPr>
            <a:xfrm>
              <a:off x="763330" y="1000194"/>
              <a:ext cx="323091" cy="32309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94" name="直線コネクタ 93"/>
          <p:cNvCxnSpPr/>
          <p:nvPr/>
        </p:nvCxnSpPr>
        <p:spPr>
          <a:xfrm>
            <a:off x="1273175" y="6008382"/>
            <a:ext cx="0" cy="350520"/>
          </a:xfrm>
          <a:prstGeom prst="line">
            <a:avLst/>
          </a:prstGeom>
          <a:ln w="9525"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14" name="テキスト ボックス 113"/>
          <p:cNvSpPr txBox="1"/>
          <p:nvPr/>
        </p:nvSpPr>
        <p:spPr>
          <a:xfrm>
            <a:off x="701405" y="6530840"/>
            <a:ext cx="2743470" cy="807913"/>
          </a:xfrm>
          <a:prstGeom prst="rect">
            <a:avLst/>
          </a:prstGeom>
          <a:noFill/>
        </p:spPr>
        <p:txBody>
          <a:bodyPr wrap="square" lIns="0" tIns="0" rIns="0" bIns="0" rtlCol="0" anchor="ctr" anchorCtr="1">
            <a:spAutoFit/>
          </a:bodyPr>
          <a:lstStyle/>
          <a:p>
            <a:pPr lvl="0" fontAlgn="base">
              <a:spcBef>
                <a:spcPct val="0"/>
              </a:spcBef>
              <a:spcAft>
                <a:spcPct val="0"/>
              </a:spcAft>
            </a:pP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新制度</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が始まり、運営基準を定めた条例では、各施設に事故</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防止と事故</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発生時の</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対応のマニュアル整備</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が義務付けられました</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。ガイドラインに沿ったマニュアルの作成から導入まで行います。</a:t>
            </a:r>
            <a:endPar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2" name="グループ化 21"/>
          <p:cNvGrpSpPr/>
          <p:nvPr/>
        </p:nvGrpSpPr>
        <p:grpSpPr>
          <a:xfrm>
            <a:off x="3698314" y="5882946"/>
            <a:ext cx="2880000" cy="1638757"/>
            <a:chOff x="3787214" y="5882946"/>
            <a:chExt cx="2880000" cy="1638757"/>
          </a:xfrm>
        </p:grpSpPr>
        <p:sp>
          <p:nvSpPr>
            <p:cNvPr id="3" name="角丸四角形 2"/>
            <p:cNvSpPr/>
            <p:nvPr/>
          </p:nvSpPr>
          <p:spPr>
            <a:xfrm>
              <a:off x="3787214" y="5935998"/>
              <a:ext cx="2879319" cy="1585705"/>
            </a:xfrm>
            <a:prstGeom prst="roundRect">
              <a:avLst>
                <a:gd name="adj" fmla="val 6491"/>
              </a:avLst>
            </a:prstGeom>
            <a:solidFill>
              <a:srgbClr val="FBEED5"/>
            </a:solidFill>
            <a:ln>
              <a:solidFill>
                <a:srgbClr val="FBE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9" name="直線コネクタ 8"/>
            <p:cNvCxnSpPr/>
            <p:nvPr/>
          </p:nvCxnSpPr>
          <p:spPr>
            <a:xfrm>
              <a:off x="3787214" y="609491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79" name="直線コネクタ 78"/>
            <p:cNvCxnSpPr/>
            <p:nvPr/>
          </p:nvCxnSpPr>
          <p:spPr>
            <a:xfrm>
              <a:off x="3787214" y="623860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80" name="直線コネクタ 79"/>
            <p:cNvCxnSpPr/>
            <p:nvPr/>
          </p:nvCxnSpPr>
          <p:spPr>
            <a:xfrm>
              <a:off x="3787214" y="638228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83" name="直線コネクタ 82"/>
            <p:cNvCxnSpPr/>
            <p:nvPr/>
          </p:nvCxnSpPr>
          <p:spPr>
            <a:xfrm>
              <a:off x="3787214" y="652597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84" name="直線コネクタ 83"/>
            <p:cNvCxnSpPr/>
            <p:nvPr/>
          </p:nvCxnSpPr>
          <p:spPr>
            <a:xfrm>
              <a:off x="3787214" y="666965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85" name="直線コネクタ 84"/>
            <p:cNvCxnSpPr/>
            <p:nvPr/>
          </p:nvCxnSpPr>
          <p:spPr>
            <a:xfrm>
              <a:off x="3787214" y="681334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88" name="直線コネクタ 87"/>
            <p:cNvCxnSpPr/>
            <p:nvPr/>
          </p:nvCxnSpPr>
          <p:spPr>
            <a:xfrm>
              <a:off x="3787214" y="695702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98" name="直線コネクタ 97"/>
            <p:cNvCxnSpPr/>
            <p:nvPr/>
          </p:nvCxnSpPr>
          <p:spPr>
            <a:xfrm>
              <a:off x="3787214" y="710071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99" name="直線コネクタ 98"/>
            <p:cNvCxnSpPr/>
            <p:nvPr/>
          </p:nvCxnSpPr>
          <p:spPr>
            <a:xfrm>
              <a:off x="3787214" y="724439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00" name="直線コネクタ 99"/>
            <p:cNvCxnSpPr/>
            <p:nvPr/>
          </p:nvCxnSpPr>
          <p:spPr>
            <a:xfrm>
              <a:off x="3787214" y="738808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a:off x="39334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04" name="直線コネクタ 103"/>
            <p:cNvCxnSpPr/>
            <p:nvPr/>
          </p:nvCxnSpPr>
          <p:spPr>
            <a:xfrm>
              <a:off x="40858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05" name="直線コネクタ 104"/>
            <p:cNvCxnSpPr/>
            <p:nvPr/>
          </p:nvCxnSpPr>
          <p:spPr>
            <a:xfrm>
              <a:off x="42382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06" name="直線コネクタ 105"/>
            <p:cNvCxnSpPr/>
            <p:nvPr/>
          </p:nvCxnSpPr>
          <p:spPr>
            <a:xfrm>
              <a:off x="43906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07" name="直線コネクタ 106"/>
            <p:cNvCxnSpPr/>
            <p:nvPr/>
          </p:nvCxnSpPr>
          <p:spPr>
            <a:xfrm>
              <a:off x="45430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09" name="直線コネクタ 108"/>
            <p:cNvCxnSpPr/>
            <p:nvPr/>
          </p:nvCxnSpPr>
          <p:spPr>
            <a:xfrm>
              <a:off x="46954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10" name="直線コネクタ 109"/>
            <p:cNvCxnSpPr/>
            <p:nvPr/>
          </p:nvCxnSpPr>
          <p:spPr>
            <a:xfrm>
              <a:off x="48478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p:cNvCxnSpPr/>
            <p:nvPr/>
          </p:nvCxnSpPr>
          <p:spPr>
            <a:xfrm>
              <a:off x="50002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27" name="直線コネクタ 126"/>
            <p:cNvCxnSpPr/>
            <p:nvPr/>
          </p:nvCxnSpPr>
          <p:spPr>
            <a:xfrm>
              <a:off x="51526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29" name="直線コネクタ 128"/>
            <p:cNvCxnSpPr/>
            <p:nvPr/>
          </p:nvCxnSpPr>
          <p:spPr>
            <a:xfrm>
              <a:off x="53050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36" name="直線コネクタ 135"/>
            <p:cNvCxnSpPr/>
            <p:nvPr/>
          </p:nvCxnSpPr>
          <p:spPr>
            <a:xfrm>
              <a:off x="54574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p:cNvCxnSpPr/>
            <p:nvPr/>
          </p:nvCxnSpPr>
          <p:spPr>
            <a:xfrm>
              <a:off x="56098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40" name="直線コネクタ 139"/>
            <p:cNvCxnSpPr/>
            <p:nvPr/>
          </p:nvCxnSpPr>
          <p:spPr>
            <a:xfrm>
              <a:off x="57622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p:cNvCxnSpPr/>
            <p:nvPr/>
          </p:nvCxnSpPr>
          <p:spPr>
            <a:xfrm>
              <a:off x="59146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p:cNvCxnSpPr/>
            <p:nvPr/>
          </p:nvCxnSpPr>
          <p:spPr>
            <a:xfrm>
              <a:off x="60670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43" name="直線コネクタ 142"/>
            <p:cNvCxnSpPr/>
            <p:nvPr/>
          </p:nvCxnSpPr>
          <p:spPr>
            <a:xfrm>
              <a:off x="62194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44" name="直線コネクタ 143"/>
            <p:cNvCxnSpPr/>
            <p:nvPr/>
          </p:nvCxnSpPr>
          <p:spPr>
            <a:xfrm>
              <a:off x="63718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p:cNvCxnSpPr/>
            <p:nvPr/>
          </p:nvCxnSpPr>
          <p:spPr>
            <a:xfrm>
              <a:off x="65242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grpSp>
          <p:nvGrpSpPr>
            <p:cNvPr id="19" name="グループ化 18"/>
            <p:cNvGrpSpPr/>
            <p:nvPr/>
          </p:nvGrpSpPr>
          <p:grpSpPr>
            <a:xfrm>
              <a:off x="3843715" y="5882946"/>
              <a:ext cx="2766317" cy="163749"/>
              <a:chOff x="3847402" y="5882946"/>
              <a:chExt cx="2766317" cy="163749"/>
            </a:xfrm>
          </p:grpSpPr>
          <p:sp>
            <p:nvSpPr>
              <p:cNvPr id="168" name="円/楕円 167"/>
              <p:cNvSpPr/>
              <p:nvPr/>
            </p:nvSpPr>
            <p:spPr>
              <a:xfrm rot="16200000">
                <a:off x="3847402"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9" name="円/楕円 168"/>
              <p:cNvSpPr/>
              <p:nvPr/>
            </p:nvSpPr>
            <p:spPr>
              <a:xfrm rot="16200000">
                <a:off x="4107658"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0" name="円/楕円 169"/>
              <p:cNvSpPr/>
              <p:nvPr/>
            </p:nvSpPr>
            <p:spPr>
              <a:xfrm rot="16200000">
                <a:off x="4367914"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1" name="円/楕円 170"/>
              <p:cNvSpPr/>
              <p:nvPr/>
            </p:nvSpPr>
            <p:spPr>
              <a:xfrm rot="16200000">
                <a:off x="4628170"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2" name="円/楕円 171"/>
              <p:cNvSpPr/>
              <p:nvPr/>
            </p:nvSpPr>
            <p:spPr>
              <a:xfrm rot="16200000">
                <a:off x="4888426"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3" name="円/楕円 172"/>
              <p:cNvSpPr/>
              <p:nvPr/>
            </p:nvSpPr>
            <p:spPr>
              <a:xfrm rot="16200000">
                <a:off x="5148682"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4" name="円/楕円 173"/>
              <p:cNvSpPr/>
              <p:nvPr/>
            </p:nvSpPr>
            <p:spPr>
              <a:xfrm rot="16200000">
                <a:off x="5408938"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5" name="円/楕円 174"/>
              <p:cNvSpPr/>
              <p:nvPr/>
            </p:nvSpPr>
            <p:spPr>
              <a:xfrm rot="16200000">
                <a:off x="5669194"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6" name="円/楕円 175"/>
              <p:cNvSpPr/>
              <p:nvPr/>
            </p:nvSpPr>
            <p:spPr>
              <a:xfrm rot="16200000">
                <a:off x="5929450"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7" name="円/楕円 176"/>
              <p:cNvSpPr/>
              <p:nvPr/>
            </p:nvSpPr>
            <p:spPr>
              <a:xfrm rot="16200000">
                <a:off x="6189706"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8" name="円/楕円 177"/>
              <p:cNvSpPr/>
              <p:nvPr/>
            </p:nvSpPr>
            <p:spPr>
              <a:xfrm rot="16200000">
                <a:off x="6449970"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113" name="テキスト ボックス 112"/>
          <p:cNvSpPr txBox="1"/>
          <p:nvPr/>
        </p:nvSpPr>
        <p:spPr>
          <a:xfrm>
            <a:off x="3972675" y="6178569"/>
            <a:ext cx="2499814" cy="1292662"/>
          </a:xfrm>
          <a:prstGeom prst="rect">
            <a:avLst/>
          </a:prstGeom>
          <a:noFill/>
        </p:spPr>
        <p:txBody>
          <a:bodyPr wrap="square" lIns="0" tIns="0" rIns="0" bIns="0" rtlCol="0" anchor="t" anchorCtr="0">
            <a:spAutoFit/>
          </a:bodyPr>
          <a:lstStyle/>
          <a:p>
            <a:pPr lvl="0" fontAlgn="base">
              <a:spcBef>
                <a:spcPct val="0"/>
              </a:spcBef>
              <a:spcAft>
                <a:spcPct val="0"/>
              </a:spcAft>
            </a:pP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アイギスが施設の現状をヒアリング</a:t>
            </a:r>
            <a:endParaRPr lang="en-US" altLang="ja-JP"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した上で、内閣府公布のガイドラインに即した施設のマニュアルを作成いたします。マニュアルの納品だけではなく、弊社スタッフによる導入研修も実施いたしますので、職員全員にマニュアルの内容を周知させることができ、定着にもつながります。</a:t>
            </a:r>
            <a:endParaRPr lang="en-US" altLang="ja-JP"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79" name="グループ化 178"/>
          <p:cNvGrpSpPr/>
          <p:nvPr/>
        </p:nvGrpSpPr>
        <p:grpSpPr>
          <a:xfrm>
            <a:off x="679637" y="1137779"/>
            <a:ext cx="2680447" cy="45719"/>
            <a:chOff x="632012" y="954741"/>
            <a:chExt cx="2756647" cy="38100"/>
          </a:xfrm>
        </p:grpSpPr>
        <p:cxnSp>
          <p:nvCxnSpPr>
            <p:cNvPr id="180" name="直線コネクタ 179"/>
            <p:cNvCxnSpPr/>
            <p:nvPr/>
          </p:nvCxnSpPr>
          <p:spPr>
            <a:xfrm>
              <a:off x="632012" y="954741"/>
              <a:ext cx="2756647" cy="0"/>
            </a:xfrm>
            <a:prstGeom prst="line">
              <a:avLst/>
            </a:prstGeom>
            <a:ln w="25400" cmpd="sng">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1" name="直線コネクタ 180"/>
            <p:cNvCxnSpPr/>
            <p:nvPr/>
          </p:nvCxnSpPr>
          <p:spPr>
            <a:xfrm>
              <a:off x="632012" y="992841"/>
              <a:ext cx="2756647" cy="0"/>
            </a:xfrm>
            <a:prstGeom prst="line">
              <a:avLst/>
            </a:prstGeom>
            <a:ln w="6350" cmpd="sng">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82" name="グループ化 181"/>
          <p:cNvGrpSpPr/>
          <p:nvPr/>
        </p:nvGrpSpPr>
        <p:grpSpPr>
          <a:xfrm flipV="1">
            <a:off x="679637" y="1564499"/>
            <a:ext cx="2680447" cy="45719"/>
            <a:chOff x="784412" y="1107141"/>
            <a:chExt cx="2756647" cy="38100"/>
          </a:xfrm>
        </p:grpSpPr>
        <p:cxnSp>
          <p:nvCxnSpPr>
            <p:cNvPr id="183" name="直線コネクタ 182"/>
            <p:cNvCxnSpPr/>
            <p:nvPr/>
          </p:nvCxnSpPr>
          <p:spPr>
            <a:xfrm>
              <a:off x="784412" y="1107141"/>
              <a:ext cx="2756647" cy="0"/>
            </a:xfrm>
            <a:prstGeom prst="line">
              <a:avLst/>
            </a:prstGeom>
            <a:ln w="25400" cmpd="sng">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p:cNvCxnSpPr/>
            <p:nvPr/>
          </p:nvCxnSpPr>
          <p:spPr>
            <a:xfrm>
              <a:off x="784412" y="1145241"/>
              <a:ext cx="2756647" cy="0"/>
            </a:xfrm>
            <a:prstGeom prst="line">
              <a:avLst/>
            </a:prstGeom>
            <a:ln w="6350" cmpd="sng">
              <a:solidFill>
                <a:schemeClr val="accent6">
                  <a:lumMod val="60000"/>
                  <a:lumOff val="40000"/>
                </a:schemeClr>
              </a:solidFill>
            </a:ln>
          </p:spPr>
          <p:style>
            <a:lnRef idx="1">
              <a:schemeClr val="accent1"/>
            </a:lnRef>
            <a:fillRef idx="0">
              <a:schemeClr val="accent1"/>
            </a:fillRef>
            <a:effectRef idx="0">
              <a:schemeClr val="accent1"/>
            </a:effectRef>
            <a:fontRef idx="minor">
              <a:schemeClr val="tx1"/>
            </a:fontRef>
          </p:style>
        </p:cxnSp>
      </p:grpSp>
      <p:sp>
        <p:nvSpPr>
          <p:cNvPr id="185" name="テキスト ボックス 184"/>
          <p:cNvSpPr txBox="1"/>
          <p:nvPr/>
        </p:nvSpPr>
        <p:spPr>
          <a:xfrm>
            <a:off x="1330991" y="1218622"/>
            <a:ext cx="1800493" cy="307777"/>
          </a:xfrm>
          <a:prstGeom prst="rect">
            <a:avLst/>
          </a:prstGeom>
          <a:noFill/>
        </p:spPr>
        <p:txBody>
          <a:bodyPr wrap="none" rtlCol="0">
            <a:spAutoFit/>
          </a:bodyPr>
          <a:lstStyle/>
          <a:p>
            <a:r>
              <a:rPr lang="ja-JP" altLang="en-US" sz="1400" dirty="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安全セルフチェック</a:t>
            </a:r>
            <a:endParaRPr kumimoji="1" lang="ja-JP" altLang="en-US" sz="1400" dirty="0">
              <a:solidFill>
                <a:schemeClr val="accent6">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grpSp>
        <p:nvGrpSpPr>
          <p:cNvPr id="186" name="グループ化 185"/>
          <p:cNvGrpSpPr/>
          <p:nvPr/>
        </p:nvGrpSpPr>
        <p:grpSpPr>
          <a:xfrm>
            <a:off x="784692" y="1200040"/>
            <a:ext cx="344939" cy="344939"/>
            <a:chOff x="632012" y="868876"/>
            <a:chExt cx="585726" cy="585726"/>
          </a:xfrm>
        </p:grpSpPr>
        <p:sp>
          <p:nvSpPr>
            <p:cNvPr id="187" name="円/楕円 186"/>
            <p:cNvSpPr/>
            <p:nvPr/>
          </p:nvSpPr>
          <p:spPr>
            <a:xfrm>
              <a:off x="632012" y="868876"/>
              <a:ext cx="585726" cy="585726"/>
            </a:xfrm>
            <a:prstGeom prst="ellipse">
              <a:avLst/>
            </a:prstGeom>
            <a:solidFill>
              <a:schemeClr val="accent6">
                <a:lumMod val="75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8" name="円/楕円 187"/>
            <p:cNvSpPr/>
            <p:nvPr/>
          </p:nvSpPr>
          <p:spPr>
            <a:xfrm>
              <a:off x="763330" y="1000194"/>
              <a:ext cx="323091" cy="323091"/>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89" name="直線コネクタ 188"/>
          <p:cNvCxnSpPr/>
          <p:nvPr/>
        </p:nvCxnSpPr>
        <p:spPr>
          <a:xfrm>
            <a:off x="1273175" y="1194929"/>
            <a:ext cx="0" cy="350520"/>
          </a:xfrm>
          <a:prstGeom prst="line">
            <a:avLst/>
          </a:prstGeom>
          <a:ln w="9525" cap="rnd">
            <a:solidFill>
              <a:schemeClr val="accent6">
                <a:lumMod val="60000"/>
                <a:lumOff val="40000"/>
              </a:schemeClr>
            </a:solidFill>
            <a:prstDash val="sysDot"/>
            <a:round/>
          </a:ln>
        </p:spPr>
        <p:style>
          <a:lnRef idx="1">
            <a:schemeClr val="accent1"/>
          </a:lnRef>
          <a:fillRef idx="0">
            <a:schemeClr val="accent1"/>
          </a:fillRef>
          <a:effectRef idx="0">
            <a:schemeClr val="accent1"/>
          </a:effectRef>
          <a:fontRef idx="minor">
            <a:schemeClr val="tx1"/>
          </a:fontRef>
        </p:style>
      </p:cxnSp>
      <p:sp>
        <p:nvSpPr>
          <p:cNvPr id="190" name="テキスト ボックス 189"/>
          <p:cNvSpPr txBox="1"/>
          <p:nvPr/>
        </p:nvSpPr>
        <p:spPr>
          <a:xfrm>
            <a:off x="701405" y="1730082"/>
            <a:ext cx="2743470" cy="646331"/>
          </a:xfrm>
          <a:prstGeom prst="rect">
            <a:avLst/>
          </a:prstGeom>
          <a:noFill/>
        </p:spPr>
        <p:txBody>
          <a:bodyPr wrap="square" lIns="0" tIns="0" rIns="0" bIns="0" rtlCol="0" anchor="t" anchorCtr="0">
            <a:spAutoFit/>
          </a:bodyPr>
          <a:lstStyle/>
          <a:p>
            <a:pPr lvl="0" fontAlgn="base">
              <a:spcBef>
                <a:spcPct val="0"/>
              </a:spcBef>
              <a:spcAft>
                <a:spcPct val="0"/>
              </a:spcAft>
            </a:pP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行政</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から施設の安全対策の不備を指摘される前に</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、自分たちの施設に法的</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に求められている安全対策</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が整って</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いる</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かどうかアイギス</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がチェックいたします。</a:t>
            </a:r>
          </a:p>
        </p:txBody>
      </p:sp>
      <p:grpSp>
        <p:nvGrpSpPr>
          <p:cNvPr id="191" name="グループ化 190"/>
          <p:cNvGrpSpPr/>
          <p:nvPr/>
        </p:nvGrpSpPr>
        <p:grpSpPr>
          <a:xfrm>
            <a:off x="3698314" y="1069493"/>
            <a:ext cx="2880000" cy="1638757"/>
            <a:chOff x="3787214" y="5882946"/>
            <a:chExt cx="2880000" cy="1638757"/>
          </a:xfrm>
        </p:grpSpPr>
        <p:sp>
          <p:nvSpPr>
            <p:cNvPr id="192" name="角丸四角形 191"/>
            <p:cNvSpPr/>
            <p:nvPr/>
          </p:nvSpPr>
          <p:spPr>
            <a:xfrm>
              <a:off x="3787214" y="5935998"/>
              <a:ext cx="2879319" cy="1585705"/>
            </a:xfrm>
            <a:prstGeom prst="roundRect">
              <a:avLst>
                <a:gd name="adj" fmla="val 6491"/>
              </a:avLst>
            </a:prstGeom>
            <a:solidFill>
              <a:srgbClr val="FBEED5"/>
            </a:solidFill>
            <a:ln>
              <a:solidFill>
                <a:srgbClr val="FBE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3" name="直線コネクタ 192"/>
            <p:cNvCxnSpPr/>
            <p:nvPr/>
          </p:nvCxnSpPr>
          <p:spPr>
            <a:xfrm>
              <a:off x="3787214" y="609491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p:cNvCxnSpPr/>
            <p:nvPr/>
          </p:nvCxnSpPr>
          <p:spPr>
            <a:xfrm>
              <a:off x="3787214" y="623860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95" name="直線コネクタ 194"/>
            <p:cNvCxnSpPr/>
            <p:nvPr/>
          </p:nvCxnSpPr>
          <p:spPr>
            <a:xfrm>
              <a:off x="3787214" y="638228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96" name="直線コネクタ 195"/>
            <p:cNvCxnSpPr/>
            <p:nvPr/>
          </p:nvCxnSpPr>
          <p:spPr>
            <a:xfrm>
              <a:off x="3787214" y="652597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97" name="直線コネクタ 196"/>
            <p:cNvCxnSpPr/>
            <p:nvPr/>
          </p:nvCxnSpPr>
          <p:spPr>
            <a:xfrm>
              <a:off x="3787214" y="666965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98" name="直線コネクタ 197"/>
            <p:cNvCxnSpPr/>
            <p:nvPr/>
          </p:nvCxnSpPr>
          <p:spPr>
            <a:xfrm>
              <a:off x="3787214" y="681334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199" name="直線コネクタ 198"/>
            <p:cNvCxnSpPr/>
            <p:nvPr/>
          </p:nvCxnSpPr>
          <p:spPr>
            <a:xfrm>
              <a:off x="3787214" y="695702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0" name="直線コネクタ 199"/>
            <p:cNvCxnSpPr/>
            <p:nvPr/>
          </p:nvCxnSpPr>
          <p:spPr>
            <a:xfrm>
              <a:off x="3787214" y="710071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1" name="直線コネクタ 200"/>
            <p:cNvCxnSpPr/>
            <p:nvPr/>
          </p:nvCxnSpPr>
          <p:spPr>
            <a:xfrm>
              <a:off x="3787214" y="7244397"/>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2" name="直線コネクタ 201"/>
            <p:cNvCxnSpPr/>
            <p:nvPr/>
          </p:nvCxnSpPr>
          <p:spPr>
            <a:xfrm>
              <a:off x="3787214" y="7388082"/>
              <a:ext cx="2880000" cy="0"/>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3" name="直線コネクタ 202"/>
            <p:cNvCxnSpPr/>
            <p:nvPr/>
          </p:nvCxnSpPr>
          <p:spPr>
            <a:xfrm>
              <a:off x="39334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4" name="直線コネクタ 203"/>
            <p:cNvCxnSpPr/>
            <p:nvPr/>
          </p:nvCxnSpPr>
          <p:spPr>
            <a:xfrm>
              <a:off x="40858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5" name="直線コネクタ 204"/>
            <p:cNvCxnSpPr/>
            <p:nvPr/>
          </p:nvCxnSpPr>
          <p:spPr>
            <a:xfrm>
              <a:off x="42382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6" name="直線コネクタ 205"/>
            <p:cNvCxnSpPr/>
            <p:nvPr/>
          </p:nvCxnSpPr>
          <p:spPr>
            <a:xfrm>
              <a:off x="43906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7" name="直線コネクタ 206"/>
            <p:cNvCxnSpPr/>
            <p:nvPr/>
          </p:nvCxnSpPr>
          <p:spPr>
            <a:xfrm>
              <a:off x="45430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8" name="直線コネクタ 207"/>
            <p:cNvCxnSpPr/>
            <p:nvPr/>
          </p:nvCxnSpPr>
          <p:spPr>
            <a:xfrm>
              <a:off x="46954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09" name="直線コネクタ 208"/>
            <p:cNvCxnSpPr/>
            <p:nvPr/>
          </p:nvCxnSpPr>
          <p:spPr>
            <a:xfrm>
              <a:off x="48478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0" name="直線コネクタ 209"/>
            <p:cNvCxnSpPr/>
            <p:nvPr/>
          </p:nvCxnSpPr>
          <p:spPr>
            <a:xfrm>
              <a:off x="50002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1" name="直線コネクタ 210"/>
            <p:cNvCxnSpPr/>
            <p:nvPr/>
          </p:nvCxnSpPr>
          <p:spPr>
            <a:xfrm>
              <a:off x="51526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2" name="直線コネクタ 211"/>
            <p:cNvCxnSpPr/>
            <p:nvPr/>
          </p:nvCxnSpPr>
          <p:spPr>
            <a:xfrm>
              <a:off x="53050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3" name="直線コネクタ 212"/>
            <p:cNvCxnSpPr/>
            <p:nvPr/>
          </p:nvCxnSpPr>
          <p:spPr>
            <a:xfrm>
              <a:off x="54574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4" name="直線コネクタ 213"/>
            <p:cNvCxnSpPr/>
            <p:nvPr/>
          </p:nvCxnSpPr>
          <p:spPr>
            <a:xfrm>
              <a:off x="56098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5" name="直線コネクタ 214"/>
            <p:cNvCxnSpPr/>
            <p:nvPr/>
          </p:nvCxnSpPr>
          <p:spPr>
            <a:xfrm>
              <a:off x="57622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6" name="直線コネクタ 215"/>
            <p:cNvCxnSpPr/>
            <p:nvPr/>
          </p:nvCxnSpPr>
          <p:spPr>
            <a:xfrm>
              <a:off x="59146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7" name="直線コネクタ 216"/>
            <p:cNvCxnSpPr/>
            <p:nvPr/>
          </p:nvCxnSpPr>
          <p:spPr>
            <a:xfrm>
              <a:off x="60670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8" name="直線コネクタ 217"/>
            <p:cNvCxnSpPr/>
            <p:nvPr/>
          </p:nvCxnSpPr>
          <p:spPr>
            <a:xfrm>
              <a:off x="62194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19" name="直線コネクタ 218"/>
            <p:cNvCxnSpPr/>
            <p:nvPr/>
          </p:nvCxnSpPr>
          <p:spPr>
            <a:xfrm>
              <a:off x="63718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cxnSp>
          <p:nvCxnSpPr>
            <p:cNvPr id="220" name="直線コネクタ 219"/>
            <p:cNvCxnSpPr/>
            <p:nvPr/>
          </p:nvCxnSpPr>
          <p:spPr>
            <a:xfrm>
              <a:off x="6524251" y="5935998"/>
              <a:ext cx="0" cy="1585705"/>
            </a:xfrm>
            <a:prstGeom prst="line">
              <a:avLst/>
            </a:prstGeom>
            <a:ln>
              <a:solidFill>
                <a:srgbClr val="AB9A71">
                  <a:alpha val="29000"/>
                </a:srgbClr>
              </a:solidFill>
            </a:ln>
          </p:spPr>
          <p:style>
            <a:lnRef idx="1">
              <a:schemeClr val="accent1"/>
            </a:lnRef>
            <a:fillRef idx="0">
              <a:schemeClr val="accent1"/>
            </a:fillRef>
            <a:effectRef idx="0">
              <a:schemeClr val="accent1"/>
            </a:effectRef>
            <a:fontRef idx="minor">
              <a:schemeClr val="tx1"/>
            </a:fontRef>
          </p:style>
        </p:cxnSp>
        <p:grpSp>
          <p:nvGrpSpPr>
            <p:cNvPr id="221" name="グループ化 220"/>
            <p:cNvGrpSpPr/>
            <p:nvPr/>
          </p:nvGrpSpPr>
          <p:grpSpPr>
            <a:xfrm>
              <a:off x="3843715" y="5882946"/>
              <a:ext cx="2766317" cy="163749"/>
              <a:chOff x="3847402" y="5882946"/>
              <a:chExt cx="2766317" cy="163749"/>
            </a:xfrm>
          </p:grpSpPr>
          <p:sp>
            <p:nvSpPr>
              <p:cNvPr id="222" name="円/楕円 221"/>
              <p:cNvSpPr/>
              <p:nvPr/>
            </p:nvSpPr>
            <p:spPr>
              <a:xfrm rot="16200000">
                <a:off x="3847402"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3" name="円/楕円 222"/>
              <p:cNvSpPr/>
              <p:nvPr/>
            </p:nvSpPr>
            <p:spPr>
              <a:xfrm rot="16200000">
                <a:off x="4107658"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4" name="円/楕円 223"/>
              <p:cNvSpPr/>
              <p:nvPr/>
            </p:nvSpPr>
            <p:spPr>
              <a:xfrm rot="16200000">
                <a:off x="4367914"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5" name="円/楕円 224"/>
              <p:cNvSpPr/>
              <p:nvPr/>
            </p:nvSpPr>
            <p:spPr>
              <a:xfrm rot="16200000">
                <a:off x="4628170"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6" name="円/楕円 225"/>
              <p:cNvSpPr/>
              <p:nvPr/>
            </p:nvSpPr>
            <p:spPr>
              <a:xfrm rot="16200000">
                <a:off x="4888426"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7" name="円/楕円 226"/>
              <p:cNvSpPr/>
              <p:nvPr/>
            </p:nvSpPr>
            <p:spPr>
              <a:xfrm rot="16200000">
                <a:off x="5148682"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8" name="円/楕円 227"/>
              <p:cNvSpPr/>
              <p:nvPr/>
            </p:nvSpPr>
            <p:spPr>
              <a:xfrm rot="16200000">
                <a:off x="5408938"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9" name="円/楕円 228"/>
              <p:cNvSpPr/>
              <p:nvPr/>
            </p:nvSpPr>
            <p:spPr>
              <a:xfrm rot="16200000">
                <a:off x="5669194"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0" name="円/楕円 229"/>
              <p:cNvSpPr/>
              <p:nvPr/>
            </p:nvSpPr>
            <p:spPr>
              <a:xfrm rot="16200000">
                <a:off x="5929450"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1" name="円/楕円 230"/>
              <p:cNvSpPr/>
              <p:nvPr/>
            </p:nvSpPr>
            <p:spPr>
              <a:xfrm rot="16200000">
                <a:off x="6189706"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2" name="円/楕円 231"/>
              <p:cNvSpPr/>
              <p:nvPr/>
            </p:nvSpPr>
            <p:spPr>
              <a:xfrm rot="16200000">
                <a:off x="6449970" y="5882946"/>
                <a:ext cx="163749" cy="163749"/>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233" name="テキスト ボックス 232"/>
          <p:cNvSpPr txBox="1"/>
          <p:nvPr/>
        </p:nvSpPr>
        <p:spPr>
          <a:xfrm>
            <a:off x="3972675" y="1365116"/>
            <a:ext cx="2499814" cy="1292662"/>
          </a:xfrm>
          <a:prstGeom prst="rect">
            <a:avLst/>
          </a:prstGeom>
          <a:noFill/>
        </p:spPr>
        <p:txBody>
          <a:bodyPr wrap="square" lIns="0" tIns="0" rIns="0" bIns="0" rtlCol="0" anchor="t" anchorCtr="0">
            <a:spAutoFit/>
          </a:bodyPr>
          <a:lstStyle/>
          <a:p>
            <a:pPr lvl="0" fontAlgn="base">
              <a:spcBef>
                <a:spcPct val="0"/>
              </a:spcBef>
              <a:spcAft>
                <a:spcPct val="0"/>
              </a:spcAft>
            </a:pP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今後、通常監査で聞かれることに</a:t>
            </a:r>
            <a:endParaRPr lang="en-US" altLang="ja-JP"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なるかもしれない「安全の基準」に関して、危機管理の専門家集団である弊社が園の実態を調査いたします。</a:t>
            </a:r>
            <a:endParaRPr lang="en-US" altLang="ja-JP"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a:p>
            <a:pPr lvl="0" fontAlgn="base">
              <a:spcBef>
                <a:spcPct val="0"/>
              </a:spcBef>
              <a:spcAft>
                <a:spcPct val="0"/>
              </a:spcAft>
            </a:pP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みなさまの施設の安全対策の到達度と問題点を調査し、レポートでお出しするので、現状を確認でき、修正方法も検討できます</a:t>
            </a:r>
            <a:r>
              <a:rPr lang="ja-JP" altLang="en-US" sz="105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テキスト ボックス 28"/>
          <p:cNvSpPr txBox="1"/>
          <p:nvPr/>
        </p:nvSpPr>
        <p:spPr>
          <a:xfrm>
            <a:off x="3706048" y="6088566"/>
            <a:ext cx="328936" cy="307777"/>
          </a:xfrm>
          <a:prstGeom prst="rect">
            <a:avLst/>
          </a:prstGeom>
          <a:noFill/>
        </p:spPr>
        <p:txBody>
          <a:bodyPr wrap="none" rtlCol="0">
            <a:spAutoFit/>
          </a:bodyPr>
          <a:lstStyle/>
          <a:p>
            <a:r>
              <a:rPr kumimoji="1" lang="ja-JP" altLang="en-US" sz="1400"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34" name="テキスト ボックス 233"/>
          <p:cNvSpPr txBox="1"/>
          <p:nvPr/>
        </p:nvSpPr>
        <p:spPr>
          <a:xfrm>
            <a:off x="3706048" y="1293689"/>
            <a:ext cx="328936" cy="307777"/>
          </a:xfrm>
          <a:prstGeom prst="rect">
            <a:avLst/>
          </a:prstGeom>
          <a:noFill/>
        </p:spPr>
        <p:txBody>
          <a:bodyPr wrap="none" rtlCol="0">
            <a:spAutoFit/>
          </a:bodyPr>
          <a:lstStyle/>
          <a:p>
            <a:r>
              <a:rPr kumimoji="1" lang="ja-JP" altLang="en-US" sz="1400" dirty="0" smtClean="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rPr>
              <a:t>✔</a:t>
            </a:r>
            <a:endParaRPr kumimoji="1" lang="ja-JP" altLang="en-US" sz="1400" dirty="0">
              <a:solidFill>
                <a:schemeClr val="accent4">
                  <a:lumMod val="75000"/>
                </a:schemeClr>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31" name="グループ化 30"/>
          <p:cNvGrpSpPr/>
          <p:nvPr/>
        </p:nvGrpSpPr>
        <p:grpSpPr>
          <a:xfrm rot="21130879">
            <a:off x="4420124" y="4581929"/>
            <a:ext cx="2699345" cy="463780"/>
            <a:chOff x="5000251" y="707865"/>
            <a:chExt cx="2699345" cy="463780"/>
          </a:xfrm>
        </p:grpSpPr>
        <p:sp>
          <p:nvSpPr>
            <p:cNvPr id="236" name="正方形/長方形 235"/>
            <p:cNvSpPr/>
            <p:nvPr/>
          </p:nvSpPr>
          <p:spPr>
            <a:xfrm>
              <a:off x="5000251" y="707865"/>
              <a:ext cx="2699345" cy="460232"/>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8" name="正方形/長方形 237"/>
            <p:cNvSpPr/>
            <p:nvPr/>
          </p:nvSpPr>
          <p:spPr>
            <a:xfrm>
              <a:off x="5000251" y="709108"/>
              <a:ext cx="304800" cy="462537"/>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075707" y="748016"/>
              <a:ext cx="153888" cy="384721"/>
            </a:xfrm>
            <a:prstGeom prst="rect">
              <a:avLst/>
            </a:prstGeom>
            <a:noFill/>
          </p:spPr>
          <p:txBody>
            <a:bodyPr vert="eaVert" wrap="none" lIns="0" tIns="0" rIns="0" bIns="0" rtlCol="0">
              <a:spAutoFit/>
            </a:bodyPr>
            <a:lstStyle/>
            <a:p>
              <a:r>
                <a:rPr kumimoji="1" lang="ja-JP" altLang="en-US" sz="1000" dirty="0" smtClean="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費　用</a:t>
              </a:r>
              <a:endParaRPr kumimoji="1" lang="ja-JP" altLang="en-US" sz="10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68" name="正方形/長方形 67"/>
            <p:cNvSpPr/>
            <p:nvPr/>
          </p:nvSpPr>
          <p:spPr>
            <a:xfrm>
              <a:off x="5394478" y="784093"/>
              <a:ext cx="2305118" cy="307777"/>
            </a:xfrm>
            <a:prstGeom prst="rect">
              <a:avLst/>
            </a:prstGeom>
          </p:spPr>
          <p:txBody>
            <a:bodyPr wrap="none" lIns="0" tIns="0" rIns="0" bIns="0">
              <a:spAutoFit/>
            </a:bodyPr>
            <a:lstStyle/>
            <a:p>
              <a:pPr lvl="0" fontAlgn="base">
                <a:spcBef>
                  <a:spcPct val="0"/>
                </a:spcBef>
                <a:spcAft>
                  <a:spcPct val="0"/>
                </a:spcAft>
              </a:pPr>
              <a:r>
                <a:rPr lang="ja-JP" altLang="en-US" sz="2000" dirty="0" smtClean="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２７０</a:t>
              </a:r>
              <a:r>
                <a:rPr lang="en-US" altLang="ja-JP" sz="20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20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０００</a:t>
              </a:r>
              <a:r>
                <a:rPr lang="ja-JP" altLang="en-US" sz="10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円（税込） </a:t>
              </a:r>
              <a:endParaRPr lang="en-US" altLang="ja-JP" sz="20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grpSp>
      <p:grpSp>
        <p:nvGrpSpPr>
          <p:cNvPr id="239" name="グループ化 238"/>
          <p:cNvGrpSpPr/>
          <p:nvPr/>
        </p:nvGrpSpPr>
        <p:grpSpPr>
          <a:xfrm rot="21130879">
            <a:off x="4420124" y="9398853"/>
            <a:ext cx="2699345" cy="463780"/>
            <a:chOff x="5000251" y="707865"/>
            <a:chExt cx="2699345" cy="463780"/>
          </a:xfrm>
        </p:grpSpPr>
        <p:sp>
          <p:nvSpPr>
            <p:cNvPr id="240" name="正方形/長方形 239"/>
            <p:cNvSpPr/>
            <p:nvPr/>
          </p:nvSpPr>
          <p:spPr>
            <a:xfrm>
              <a:off x="5000251" y="707865"/>
              <a:ext cx="2699345" cy="460232"/>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1" name="正方形/長方形 240"/>
            <p:cNvSpPr/>
            <p:nvPr/>
          </p:nvSpPr>
          <p:spPr>
            <a:xfrm>
              <a:off x="5000251" y="709108"/>
              <a:ext cx="304800" cy="462537"/>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2" name="テキスト ボックス 241"/>
            <p:cNvSpPr txBox="1"/>
            <p:nvPr/>
          </p:nvSpPr>
          <p:spPr>
            <a:xfrm>
              <a:off x="5075707" y="748016"/>
              <a:ext cx="153888" cy="384721"/>
            </a:xfrm>
            <a:prstGeom prst="rect">
              <a:avLst/>
            </a:prstGeom>
            <a:noFill/>
          </p:spPr>
          <p:txBody>
            <a:bodyPr vert="eaVert" wrap="none" lIns="0" tIns="0" rIns="0" bIns="0" rtlCol="0">
              <a:spAutoFit/>
            </a:bodyPr>
            <a:lstStyle/>
            <a:p>
              <a:r>
                <a:rPr kumimoji="1" lang="ja-JP" altLang="en-US" sz="1000" dirty="0" smtClean="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費　用</a:t>
              </a:r>
              <a:endParaRPr kumimoji="1" lang="ja-JP" altLang="en-US" sz="10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243" name="正方形/長方形 242"/>
            <p:cNvSpPr/>
            <p:nvPr/>
          </p:nvSpPr>
          <p:spPr>
            <a:xfrm>
              <a:off x="5407301" y="784092"/>
              <a:ext cx="2279470" cy="307777"/>
            </a:xfrm>
            <a:prstGeom prst="rect">
              <a:avLst/>
            </a:prstGeom>
          </p:spPr>
          <p:txBody>
            <a:bodyPr wrap="none" lIns="0" tIns="0" rIns="0" bIns="0">
              <a:spAutoFit/>
            </a:bodyPr>
            <a:lstStyle/>
            <a:p>
              <a:pPr lvl="0" fontAlgn="base">
                <a:spcBef>
                  <a:spcPct val="0"/>
                </a:spcBef>
                <a:spcAft>
                  <a:spcPct val="0"/>
                </a:spcAft>
              </a:pPr>
              <a:r>
                <a:rPr lang="ja-JP" altLang="en-US" sz="2000" dirty="0" smtClean="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３７８</a:t>
              </a:r>
              <a:r>
                <a:rPr lang="en-US" altLang="ja-JP" sz="2000" dirty="0" smtClean="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a:t>
              </a:r>
              <a:r>
                <a:rPr lang="ja-JP" altLang="en-US" sz="20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０００</a:t>
              </a:r>
              <a:r>
                <a:rPr lang="ja-JP" altLang="en-US" sz="10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円（税込） </a:t>
              </a:r>
              <a:endParaRPr lang="en-US" altLang="ja-JP" sz="2000" dirty="0">
                <a:solidFill>
                  <a:schemeClr val="bg1"/>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grpSp>
      <p:sp>
        <p:nvSpPr>
          <p:cNvPr id="245" name="テキスト ボックス 88"/>
          <p:cNvSpPr txBox="1">
            <a:spLocks noChangeArrowheads="1"/>
          </p:cNvSpPr>
          <p:nvPr/>
        </p:nvSpPr>
        <p:spPr bwMode="auto">
          <a:xfrm>
            <a:off x="679637" y="4659729"/>
            <a:ext cx="3345468"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9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サービス内容</a:t>
            </a:r>
            <a:r>
              <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安全セルフチェック</a:t>
            </a:r>
            <a:r>
              <a:rPr lang="ja-JP" altLang="en-US" sz="8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＋レポート作成</a:t>
            </a:r>
            <a:r>
              <a:rPr lang="en-US" altLang="ja-JP" sz="8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フィードバック </a:t>
            </a:r>
            <a:endParaRPr lang="en-US" altLang="ja-JP"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a:p>
            <a:pPr eaLnBrk="1" hangingPunct="1"/>
            <a:r>
              <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レポート</a:t>
            </a:r>
            <a:r>
              <a:rPr lang="ja-JP" altLang="en-US"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作成には約１カ月ほどいただきます。</a:t>
            </a:r>
            <a:endParaRPr lang="en-US" altLang="ja-JP"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6" name="テキスト ボックス 60"/>
          <p:cNvSpPr txBox="1">
            <a:spLocks noChangeArrowheads="1"/>
          </p:cNvSpPr>
          <p:nvPr/>
        </p:nvSpPr>
        <p:spPr bwMode="auto">
          <a:xfrm>
            <a:off x="679636" y="9481666"/>
            <a:ext cx="3080972"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9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8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サービス内容</a:t>
            </a:r>
            <a:r>
              <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面談＋マニュアル作成＋導入</a:t>
            </a:r>
            <a:r>
              <a:rPr lang="ja-JP" altLang="en-US" sz="8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研修</a:t>
            </a:r>
            <a:r>
              <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smtClean="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smtClean="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１．</a:t>
            </a:r>
            <a:r>
              <a:rPr lang="ja-JP" altLang="en-US"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マニュアル導入研修の研修時間は９０分以内です。 　 </a:t>
            </a:r>
            <a:endParaRPr lang="en-US" altLang="ja-JP"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endParaRPr>
          </a:p>
          <a:p>
            <a:r>
              <a:rPr lang="ja-JP" altLang="en-US"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 　</a:t>
            </a:r>
            <a:r>
              <a:rPr lang="en-US" altLang="ja-JP"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rPr>
              <a:t>２．マニュアル作成には約１カ月ほどいただきます。</a:t>
            </a:r>
            <a:endParaRPr lang="en-US" altLang="ja-JP" sz="800" dirty="0">
              <a:solidFill>
                <a:srgbClr val="111111"/>
              </a:solidFill>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253" name="グループ化 252"/>
          <p:cNvGrpSpPr/>
          <p:nvPr/>
        </p:nvGrpSpPr>
        <p:grpSpPr>
          <a:xfrm>
            <a:off x="6293595" y="674033"/>
            <a:ext cx="1066709" cy="1066709"/>
            <a:chOff x="6382495" y="676414"/>
            <a:chExt cx="1066709" cy="1066709"/>
          </a:xfrm>
          <a:effectLst>
            <a:outerShdw blurRad="25400" dist="38100" dir="2700000" algn="tl" rotWithShape="0">
              <a:schemeClr val="bg1">
                <a:lumMod val="75000"/>
              </a:schemeClr>
            </a:outerShdw>
          </a:effectLst>
        </p:grpSpPr>
        <p:sp>
          <p:nvSpPr>
            <p:cNvPr id="249" name="円/楕円 248"/>
            <p:cNvSpPr/>
            <p:nvPr/>
          </p:nvSpPr>
          <p:spPr>
            <a:xfrm>
              <a:off x="6382495" y="676414"/>
              <a:ext cx="1066709" cy="1066709"/>
            </a:xfrm>
            <a:prstGeom prst="ellipse">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0" name="円/楕円 249"/>
            <p:cNvSpPr/>
            <p:nvPr/>
          </p:nvSpPr>
          <p:spPr>
            <a:xfrm>
              <a:off x="6452919" y="746838"/>
              <a:ext cx="925861" cy="925861"/>
            </a:xfrm>
            <a:prstGeom prst="ellipse">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2" name="テキスト ボックス 251"/>
            <p:cNvSpPr txBox="1"/>
            <p:nvPr/>
          </p:nvSpPr>
          <p:spPr>
            <a:xfrm>
              <a:off x="6511111" y="983269"/>
              <a:ext cx="809477" cy="484748"/>
            </a:xfrm>
            <a:prstGeom prst="rect">
              <a:avLst/>
            </a:prstGeom>
            <a:noFill/>
          </p:spPr>
          <p:txBody>
            <a:bodyPr wrap="square" lIns="0" tIns="0" rIns="0" bIns="0" rtlCol="0">
              <a:spAutoFit/>
            </a:bodyPr>
            <a:lstStyle/>
            <a:p>
              <a:pPr algn="ctr"/>
              <a:r>
                <a:rPr kumimoji="1"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施設が安全かチェック</a:t>
              </a:r>
              <a:endParaRPr kumimoji="1" lang="en-US" altLang="ja-JP"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したい方へ</a:t>
              </a:r>
            </a:p>
          </p:txBody>
        </p:sp>
      </p:grpSp>
      <p:grpSp>
        <p:nvGrpSpPr>
          <p:cNvPr id="254" name="グループ化 253"/>
          <p:cNvGrpSpPr/>
          <p:nvPr/>
        </p:nvGrpSpPr>
        <p:grpSpPr>
          <a:xfrm>
            <a:off x="6293595" y="5487742"/>
            <a:ext cx="1066709" cy="1066709"/>
            <a:chOff x="6382495" y="676414"/>
            <a:chExt cx="1066709" cy="1066709"/>
          </a:xfrm>
          <a:effectLst>
            <a:outerShdw blurRad="25400" dist="38100" dir="2700000" algn="tl" rotWithShape="0">
              <a:schemeClr val="bg1">
                <a:lumMod val="75000"/>
              </a:schemeClr>
            </a:outerShdw>
          </a:effectLst>
        </p:grpSpPr>
        <p:sp>
          <p:nvSpPr>
            <p:cNvPr id="255" name="円/楕円 254"/>
            <p:cNvSpPr/>
            <p:nvPr/>
          </p:nvSpPr>
          <p:spPr>
            <a:xfrm>
              <a:off x="6382495" y="676414"/>
              <a:ext cx="1066709" cy="1066709"/>
            </a:xfrm>
            <a:prstGeom prst="ellipse">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6" name="円/楕円 255"/>
            <p:cNvSpPr/>
            <p:nvPr/>
          </p:nvSpPr>
          <p:spPr>
            <a:xfrm>
              <a:off x="6452919" y="746838"/>
              <a:ext cx="925861" cy="925861"/>
            </a:xfrm>
            <a:prstGeom prst="ellipse">
              <a:avLst/>
            </a:prstGeom>
            <a:solidFill>
              <a:schemeClr val="accent5">
                <a:lumMod val="40000"/>
                <a:lumOff val="60000"/>
              </a:schemeClr>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57" name="テキスト ボックス 256"/>
            <p:cNvSpPr txBox="1"/>
            <p:nvPr/>
          </p:nvSpPr>
          <p:spPr>
            <a:xfrm>
              <a:off x="6511111" y="983269"/>
              <a:ext cx="809477" cy="484748"/>
            </a:xfrm>
            <a:prstGeom prst="rect">
              <a:avLst/>
            </a:prstGeom>
            <a:noFill/>
          </p:spPr>
          <p:txBody>
            <a:bodyPr wrap="square" lIns="0" tIns="0" rIns="0" bIns="0" rtlCol="0">
              <a:spAutoFit/>
            </a:bodyPr>
            <a:lstStyle/>
            <a:p>
              <a:pPr algn="ctr"/>
              <a:r>
                <a:rPr kumimoji="1"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マニュアルの整備を</a:t>
              </a:r>
              <a:endParaRPr kumimoji="1" lang="en-US" altLang="ja-JP"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a:p>
              <a:pPr algn="ctr"/>
              <a:r>
                <a:rPr kumimoji="1" lang="ja-JP" altLang="en-US" sz="105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お考えの方へ</a:t>
              </a:r>
            </a:p>
          </p:txBody>
        </p:sp>
      </p:grpSp>
      <p:sp>
        <p:nvSpPr>
          <p:cNvPr id="235" name="テキスト ボックス 234"/>
          <p:cNvSpPr txBox="1"/>
          <p:nvPr/>
        </p:nvSpPr>
        <p:spPr>
          <a:xfrm>
            <a:off x="85808" y="41574"/>
            <a:ext cx="7386638" cy="276999"/>
          </a:xfrm>
          <a:prstGeom prst="rect">
            <a:avLst/>
          </a:prstGeom>
          <a:noFill/>
        </p:spPr>
        <p:txBody>
          <a:bodyPr wrap="none" lIns="0" tIns="0" rIns="0" bIns="0" rtlCol="0">
            <a:spAutoFit/>
          </a:bodyPr>
          <a:lstStyle/>
          <a:p>
            <a:pPr algn="ctr"/>
            <a:r>
              <a:rPr kumimoji="1" lang="ja-JP" altLang="en-US" dirty="0" smtClean="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行政監査で問われる前に準備する！そのためにアイギスから提案です。</a:t>
            </a:r>
            <a:endParaRPr kumimoji="1" lang="ja-JP" altLang="en-US" dirty="0">
              <a:solidFill>
                <a:schemeClr val="accent5">
                  <a:lumMod val="75000"/>
                </a:schemeClr>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endParaRPr>
          </a:p>
        </p:txBody>
      </p:sp>
      <p:sp>
        <p:nvSpPr>
          <p:cNvPr id="2" name="テキスト ボックス 1"/>
          <p:cNvSpPr txBox="1"/>
          <p:nvPr/>
        </p:nvSpPr>
        <p:spPr>
          <a:xfrm>
            <a:off x="888492" y="3165019"/>
            <a:ext cx="153888" cy="1154162"/>
          </a:xfrm>
          <a:prstGeom prst="rect">
            <a:avLst/>
          </a:prstGeom>
          <a:noFill/>
        </p:spPr>
        <p:txBody>
          <a:bodyPr vert="eaVert" wrap="none" lIns="0" tIns="0" rIns="0" bIns="0" rtlCol="0" anchor="ctr" anchorCtr="1">
            <a:spAutoFit/>
          </a:bodyPr>
          <a:lstStyle/>
          <a:p>
            <a:r>
              <a:rPr kumimoji="1" lang="ja-JP" altLang="en-US" sz="10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スタッフが園に伺う</a:t>
            </a:r>
          </a:p>
        </p:txBody>
      </p:sp>
    </p:spTree>
    <p:extLst>
      <p:ext uri="{BB962C8B-B14F-4D97-AF65-F5344CB8AC3E}">
        <p14:creationId xmlns:p14="http://schemas.microsoft.com/office/powerpoint/2010/main" val="3367168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4">
            <a:extLst>
              <a:ext uri="{FF2B5EF4-FFF2-40B4-BE49-F238E27FC236}">
                <a16:creationId xmlns:a16="http://schemas.microsoft.com/office/drawing/2014/main" xmlns="" id="{4A55D228-EB23-46F3-B9D3-1C3860AF1FF0}"/>
              </a:ext>
            </a:extLst>
          </p:cNvPr>
          <p:cNvSpPr>
            <a:spLocks noChangeArrowheads="1"/>
          </p:cNvSpPr>
          <p:nvPr/>
        </p:nvSpPr>
        <p:spPr bwMode="auto">
          <a:xfrm>
            <a:off x="0" y="2602327"/>
            <a:ext cx="7561263" cy="444500"/>
          </a:xfrm>
          <a:prstGeom prst="rect">
            <a:avLst/>
          </a:prstGeom>
          <a:solidFill>
            <a:srgbClr val="292929"/>
          </a:solidFill>
          <a:ln w="9525">
            <a:solidFill>
              <a:srgbClr val="292929"/>
            </a:solidFill>
            <a:miter lim="800000"/>
            <a:headEnd/>
            <a:tailEnd/>
          </a:ln>
          <a:effectLst/>
          <a:extLst/>
        </p:spPr>
        <p:txBody>
          <a:bodyPr wrap="none"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1C1C1C"/>
              </a:solidFill>
              <a:latin typeface="HG丸ｺﾞｼｯｸM-PRO" panose="020F0600000000000000" pitchFamily="50" charset="-128"/>
              <a:ea typeface="HG丸ｺﾞｼｯｸM-PRO" panose="020F0600000000000000" pitchFamily="50" charset="-128"/>
            </a:endParaRPr>
          </a:p>
        </p:txBody>
      </p:sp>
      <p:sp>
        <p:nvSpPr>
          <p:cNvPr id="8" name="Text Box 5">
            <a:extLst>
              <a:ext uri="{FF2B5EF4-FFF2-40B4-BE49-F238E27FC236}">
                <a16:creationId xmlns:a16="http://schemas.microsoft.com/office/drawing/2014/main" xmlns="" id="{1F87BA0A-E6A1-4D42-934D-231E7D5366A8}"/>
              </a:ext>
            </a:extLst>
          </p:cNvPr>
          <p:cNvSpPr txBox="1">
            <a:spLocks noChangeArrowheads="1"/>
          </p:cNvSpPr>
          <p:nvPr/>
        </p:nvSpPr>
        <p:spPr bwMode="auto">
          <a:xfrm>
            <a:off x="273050" y="2637252"/>
            <a:ext cx="7040563" cy="338137"/>
          </a:xfrm>
          <a:prstGeom prst="rect">
            <a:avLst/>
          </a:prstGeom>
          <a:solidFill>
            <a:srgbClr val="1C1C1C"/>
          </a:solidFill>
          <a:ln w="9525">
            <a:solidFill>
              <a:srgbClr val="1C1C1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dist" eaLnBrk="1" hangingPunct="1"/>
            <a:r>
              <a:rPr lang="ja-JP" altLang="en-US" sz="2200" dirty="0" smtClean="0">
                <a:solidFill>
                  <a:schemeClr val="bg1"/>
                </a:solidFill>
                <a:latin typeface="HG創英角ｺﾞｼｯｸUB" panose="020B0909000000000000" pitchFamily="49" charset="-128"/>
                <a:ea typeface="HG創英角ｺﾞｼｯｸUB" panose="020B0909000000000000" pitchFamily="49" charset="-128"/>
              </a:rPr>
              <a:t>各種サービス</a:t>
            </a:r>
            <a:r>
              <a:rPr lang="ja-JP" altLang="en-US" sz="1400" dirty="0" smtClean="0">
                <a:solidFill>
                  <a:schemeClr val="bg1"/>
                </a:solidFill>
                <a:latin typeface="HG創英角ｺﾞｼｯｸUB" panose="020B0909000000000000" pitchFamily="49" charset="-128"/>
                <a:ea typeface="HG創英角ｺﾞｼｯｸUB" panose="020B0909000000000000" pitchFamily="49" charset="-128"/>
              </a:rPr>
              <a:t>の</a:t>
            </a:r>
            <a:r>
              <a:rPr lang="ja-JP" altLang="en-US" sz="1400" dirty="0">
                <a:solidFill>
                  <a:schemeClr val="bg1"/>
                </a:solidFill>
                <a:latin typeface="HG創英角ｺﾞｼｯｸUB" panose="020B0909000000000000" pitchFamily="49" charset="-128"/>
                <a:ea typeface="HG創英角ｺﾞｼｯｸUB" panose="020B0909000000000000" pitchFamily="49" charset="-128"/>
              </a:rPr>
              <a:t>お申し込みはコチラから</a:t>
            </a:r>
            <a:r>
              <a:rPr lang="ja-JP" altLang="en-US" sz="1700" dirty="0">
                <a:solidFill>
                  <a:schemeClr val="bg1"/>
                </a:solidFill>
                <a:latin typeface="HG創英角ｺﾞｼｯｸUB" panose="020B0909000000000000" pitchFamily="49" charset="-128"/>
                <a:ea typeface="HG創英角ｺﾞｼｯｸUB" panose="020B0909000000000000" pitchFamily="49" charset="-128"/>
              </a:rPr>
              <a:t>　　</a:t>
            </a:r>
            <a:r>
              <a:rPr lang="en-US" altLang="ja-JP" sz="2200" dirty="0">
                <a:solidFill>
                  <a:schemeClr val="bg1"/>
                </a:solidFill>
                <a:latin typeface="HG創英角ｺﾞｼｯｸUB" panose="020B0909000000000000" pitchFamily="49" charset="-128"/>
                <a:ea typeface="HG創英角ｺﾞｼｯｸUB" panose="020B0909000000000000" pitchFamily="49" charset="-128"/>
              </a:rPr>
              <a:t>FAX 03-5614-0740</a:t>
            </a:r>
          </a:p>
        </p:txBody>
      </p:sp>
      <p:sp>
        <p:nvSpPr>
          <p:cNvPr id="9" name="Text Box 2">
            <a:extLst>
              <a:ext uri="{FF2B5EF4-FFF2-40B4-BE49-F238E27FC236}">
                <a16:creationId xmlns:a16="http://schemas.microsoft.com/office/drawing/2014/main" xmlns="" id="{C7A0E8C5-D4E8-41D2-B06C-05D0D58C5E87}"/>
              </a:ext>
            </a:extLst>
          </p:cNvPr>
          <p:cNvSpPr txBox="1">
            <a:spLocks noChangeArrowheads="1"/>
          </p:cNvSpPr>
          <p:nvPr/>
        </p:nvSpPr>
        <p:spPr bwMode="auto">
          <a:xfrm>
            <a:off x="1492250" y="9312276"/>
            <a:ext cx="45720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98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69900" indent="-325438" defTabSz="9398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39800" indent="-260350" defTabSz="9398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09700" indent="-260350" defTabSz="9398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879600" indent="-260350" defTabSz="9398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36800" indent="-260350" defTabSz="9398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794000" indent="-260350" defTabSz="9398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51200" indent="-260350" defTabSz="9398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08400" indent="-260350" defTabSz="9398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株式会社アイギス　東京都中央区日本橋蛎殻町１－３０－２　アイギスビル２階</a:t>
            </a:r>
          </a:p>
          <a:p>
            <a:pPr eaLnBrk="1" hangingPunct="1">
              <a:lnSpc>
                <a:spcPct val="100000"/>
              </a:lnSpc>
              <a:spcBef>
                <a:spcPct val="0"/>
              </a:spcBef>
              <a:buFontTx/>
              <a:buNone/>
            </a:pP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ＴＥＬ０３－５６１４－０７２１（９：００～１８：００）</a:t>
            </a:r>
          </a:p>
        </p:txBody>
      </p:sp>
      <p:sp>
        <p:nvSpPr>
          <p:cNvPr id="10" name="AutoShape 27">
            <a:extLst>
              <a:ext uri="{FF2B5EF4-FFF2-40B4-BE49-F238E27FC236}">
                <a16:creationId xmlns:a16="http://schemas.microsoft.com/office/drawing/2014/main" xmlns="" id="{F161367E-C702-4E66-A64A-B3A13989AE03}"/>
              </a:ext>
            </a:extLst>
          </p:cNvPr>
          <p:cNvSpPr>
            <a:spLocks noChangeArrowheads="1"/>
          </p:cNvSpPr>
          <p:nvPr/>
        </p:nvSpPr>
        <p:spPr bwMode="auto">
          <a:xfrm>
            <a:off x="249238" y="9155113"/>
            <a:ext cx="7058025" cy="600075"/>
          </a:xfrm>
          <a:prstGeom prst="roundRect">
            <a:avLst>
              <a:gd name="adj" fmla="val 16667"/>
            </a:avLst>
          </a:prstGeom>
          <a:noFill/>
          <a:ln w="9525" algn="ctr">
            <a:solidFill>
              <a:srgbClr val="292929"/>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1C1C1C"/>
              </a:solidFill>
              <a:latin typeface="HG丸ｺﾞｼｯｸM-PRO" panose="020F0600000000000000" pitchFamily="50" charset="-128"/>
              <a:ea typeface="HG丸ｺﾞｼｯｸM-PRO" panose="020F0600000000000000" pitchFamily="50" charset="-128"/>
            </a:endParaRPr>
          </a:p>
        </p:txBody>
      </p:sp>
      <p:sp>
        <p:nvSpPr>
          <p:cNvPr id="11" name="Rectangle 26">
            <a:extLst>
              <a:ext uri="{FF2B5EF4-FFF2-40B4-BE49-F238E27FC236}">
                <a16:creationId xmlns:a16="http://schemas.microsoft.com/office/drawing/2014/main" xmlns="" id="{4EB30900-1830-4CE3-801C-1C5952D8C603}"/>
              </a:ext>
            </a:extLst>
          </p:cNvPr>
          <p:cNvSpPr>
            <a:spLocks noChangeArrowheads="1"/>
          </p:cNvSpPr>
          <p:nvPr/>
        </p:nvSpPr>
        <p:spPr bwMode="auto">
          <a:xfrm>
            <a:off x="249238" y="3355292"/>
            <a:ext cx="7058025" cy="5616000"/>
          </a:xfrm>
          <a:prstGeom prst="rect">
            <a:avLst/>
          </a:prstGeom>
          <a:noFill/>
          <a:ln w="9525" algn="ctr">
            <a:solidFill>
              <a:srgbClr val="292929"/>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1C1C1C"/>
              </a:solidFill>
              <a:latin typeface="HG丸ｺﾞｼｯｸM-PRO" panose="020F0600000000000000" pitchFamily="50" charset="-128"/>
              <a:ea typeface="HG丸ｺﾞｼｯｸM-PRO" panose="020F0600000000000000" pitchFamily="50" charset="-128"/>
            </a:endParaRPr>
          </a:p>
        </p:txBody>
      </p:sp>
      <p:sp>
        <p:nvSpPr>
          <p:cNvPr id="12" name="Rectangle 81">
            <a:extLst>
              <a:ext uri="{FF2B5EF4-FFF2-40B4-BE49-F238E27FC236}">
                <a16:creationId xmlns:a16="http://schemas.microsoft.com/office/drawing/2014/main" xmlns="" id="{D9917791-0013-4DD3-8A4C-30E89F732FF0}"/>
              </a:ext>
            </a:extLst>
          </p:cNvPr>
          <p:cNvSpPr>
            <a:spLocks noChangeArrowheads="1"/>
          </p:cNvSpPr>
          <p:nvPr/>
        </p:nvSpPr>
        <p:spPr bwMode="auto">
          <a:xfrm>
            <a:off x="0" y="9912350"/>
            <a:ext cx="7561263" cy="360363"/>
          </a:xfrm>
          <a:prstGeom prst="rect">
            <a:avLst/>
          </a:prstGeom>
          <a:solidFill>
            <a:srgbClr val="292929"/>
          </a:solidFill>
          <a:ln w="9525" algn="ctr">
            <a:solidFill>
              <a:srgbClr val="292929"/>
            </a:solidFill>
            <a:miter lim="800000"/>
            <a:headEnd/>
            <a:tailEnd/>
          </a:ln>
          <a:effectLst/>
          <a:extLst/>
        </p:spPr>
        <p:txBody>
          <a:bodyPr lIns="0" tIns="0" rIns="0" bIns="0" anchor="ct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1C1C1C"/>
              </a:solidFill>
              <a:latin typeface="HG丸ｺﾞｼｯｸM-PRO" panose="020F0600000000000000" pitchFamily="50" charset="-128"/>
              <a:ea typeface="HG丸ｺﾞｼｯｸM-PRO" panose="020F0600000000000000" pitchFamily="50" charset="-128"/>
            </a:endParaRPr>
          </a:p>
        </p:txBody>
      </p:sp>
      <p:grpSp>
        <p:nvGrpSpPr>
          <p:cNvPr id="13" name="Group 90">
            <a:extLst>
              <a:ext uri="{FF2B5EF4-FFF2-40B4-BE49-F238E27FC236}">
                <a16:creationId xmlns:a16="http://schemas.microsoft.com/office/drawing/2014/main" xmlns="" id="{1EE606C1-CDE9-47D3-A855-45C5FE3501D6}"/>
              </a:ext>
            </a:extLst>
          </p:cNvPr>
          <p:cNvGrpSpPr>
            <a:grpSpLocks/>
          </p:cNvGrpSpPr>
          <p:nvPr/>
        </p:nvGrpSpPr>
        <p:grpSpPr bwMode="auto">
          <a:xfrm>
            <a:off x="249238" y="9979025"/>
            <a:ext cx="7058025" cy="227013"/>
            <a:chOff x="157" y="6358"/>
            <a:chExt cx="4446" cy="143"/>
          </a:xfrm>
        </p:grpSpPr>
        <p:grpSp>
          <p:nvGrpSpPr>
            <p:cNvPr id="14" name="Group 83">
              <a:extLst>
                <a:ext uri="{FF2B5EF4-FFF2-40B4-BE49-F238E27FC236}">
                  <a16:creationId xmlns:a16="http://schemas.microsoft.com/office/drawing/2014/main" xmlns="" id="{C2D2B9A7-5606-45B3-94D9-0DC94178054D}"/>
                </a:ext>
              </a:extLst>
            </p:cNvPr>
            <p:cNvGrpSpPr>
              <a:grpSpLocks/>
            </p:cNvGrpSpPr>
            <p:nvPr/>
          </p:nvGrpSpPr>
          <p:grpSpPr bwMode="auto">
            <a:xfrm>
              <a:off x="2883" y="6358"/>
              <a:ext cx="794" cy="143"/>
              <a:chOff x="2739" y="6398"/>
              <a:chExt cx="794" cy="143"/>
            </a:xfrm>
          </p:grpSpPr>
          <p:pic>
            <p:nvPicPr>
              <p:cNvPr id="17" name="Picture 84" descr="search006">
                <a:extLst>
                  <a:ext uri="{FF2B5EF4-FFF2-40B4-BE49-F238E27FC236}">
                    <a16:creationId xmlns:a16="http://schemas.microsoft.com/office/drawing/2014/main" xmlns="" id="{4D195CA3-0B70-477F-988E-478EEECD2E8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39" y="6398"/>
                <a:ext cx="79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 Box 85">
                <a:extLst>
                  <a:ext uri="{FF2B5EF4-FFF2-40B4-BE49-F238E27FC236}">
                    <a16:creationId xmlns:a16="http://schemas.microsoft.com/office/drawing/2014/main" xmlns="" id="{CCB9EE18-D7F5-4E01-9285-474008E42A37}"/>
                  </a:ext>
                </a:extLst>
              </p:cNvPr>
              <p:cNvSpPr txBox="1">
                <a:spLocks noChangeArrowheads="1"/>
              </p:cNvSpPr>
              <p:nvPr/>
            </p:nvSpPr>
            <p:spPr bwMode="auto">
              <a:xfrm>
                <a:off x="2764" y="6427"/>
                <a:ext cx="576"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5675">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847725" indent="-325438" defTabSz="955675">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1303338" indent="-260350" defTabSz="955675">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825625" indent="-260350" defTabSz="955675">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2346325" indent="-260350" defTabSz="955675">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8035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32607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7179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41751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50000"/>
                  </a:spcBef>
                  <a:buFontTx/>
                  <a:buNone/>
                </a:pPr>
                <a:r>
                  <a:rPr lang="ja-JP" altLang="en-US" sz="900">
                    <a:latin typeface="EPSON 太角ゴシック体Ｂ" pitchFamily="49" charset="-128"/>
                    <a:ea typeface="EPSON 太角ゴシック体Ｂ" pitchFamily="49" charset="-128"/>
                  </a:rPr>
                  <a:t>株式会社アイギス</a:t>
                </a:r>
              </a:p>
            </p:txBody>
          </p:sp>
        </p:grpSp>
        <p:sp>
          <p:nvSpPr>
            <p:cNvPr id="15" name="Text Box 86">
              <a:extLst>
                <a:ext uri="{FF2B5EF4-FFF2-40B4-BE49-F238E27FC236}">
                  <a16:creationId xmlns:a16="http://schemas.microsoft.com/office/drawing/2014/main" xmlns="" id="{2639F648-9AF7-4370-8FBF-A792C0B80E76}"/>
                </a:ext>
              </a:extLst>
            </p:cNvPr>
            <p:cNvSpPr txBox="1">
              <a:spLocks noChangeArrowheads="1"/>
            </p:cNvSpPr>
            <p:nvPr/>
          </p:nvSpPr>
          <p:spPr bwMode="auto">
            <a:xfrm>
              <a:off x="157" y="6387"/>
              <a:ext cx="2664" cy="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5675">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847725" indent="-325438" defTabSz="955675">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1303338" indent="-260350" defTabSz="955675">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825625" indent="-260350" defTabSz="955675">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2346325" indent="-260350" defTabSz="955675">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8035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32607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7179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41751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50000"/>
                </a:spcBef>
                <a:buFontTx/>
                <a:buNone/>
              </a:pPr>
              <a:r>
                <a:rPr lang="ja-JP" altLang="en-US" sz="900">
                  <a:solidFill>
                    <a:schemeClr val="bg1"/>
                  </a:solidFill>
                  <a:latin typeface="EPSON 太角ゴシック体Ｂ" pitchFamily="49" charset="-128"/>
                  <a:ea typeface="EPSON 太角ゴシック体Ｂ" pitchFamily="49" charset="-128"/>
                </a:rPr>
                <a:t>株式会社アイギスは幼稚園、保育園の危機管理・危機対応をサポートいたします。</a:t>
              </a:r>
            </a:p>
          </p:txBody>
        </p:sp>
        <p:sp>
          <p:nvSpPr>
            <p:cNvPr id="16" name="Rectangle 87">
              <a:extLst>
                <a:ext uri="{FF2B5EF4-FFF2-40B4-BE49-F238E27FC236}">
                  <a16:creationId xmlns:a16="http://schemas.microsoft.com/office/drawing/2014/main" xmlns="" id="{DF9A3EB5-6F09-4099-87A1-B6880588C0FA}"/>
                </a:ext>
              </a:extLst>
            </p:cNvPr>
            <p:cNvSpPr>
              <a:spLocks noChangeArrowheads="1"/>
            </p:cNvSpPr>
            <p:nvPr/>
          </p:nvSpPr>
          <p:spPr bwMode="auto">
            <a:xfrm>
              <a:off x="3739" y="6391"/>
              <a:ext cx="864" cy="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5675">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847725" indent="-325438" defTabSz="955675">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1303338" indent="-260350" defTabSz="955675">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825625" indent="-260350" defTabSz="955675">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2346325" indent="-260350" defTabSz="955675">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8035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32607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7179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4175125" indent="-260350" defTabSz="955675"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50000"/>
                </a:spcBef>
                <a:buFontTx/>
                <a:buNone/>
              </a:pPr>
              <a:r>
                <a:rPr lang="en-US" altLang="ja-JP" sz="800">
                  <a:solidFill>
                    <a:schemeClr val="bg1"/>
                  </a:solidFill>
                  <a:latin typeface="EPSON 太角ゴシック体Ｂ" pitchFamily="49" charset="-128"/>
                  <a:ea typeface="EPSON 太角ゴシック体Ｂ" pitchFamily="49" charset="-128"/>
                </a:rPr>
                <a:t>http://www.aigis2009.co.jp/</a:t>
              </a:r>
            </a:p>
          </p:txBody>
        </p:sp>
      </p:grpSp>
      <p:sp>
        <p:nvSpPr>
          <p:cNvPr id="19" name="Text Box 91">
            <a:extLst>
              <a:ext uri="{FF2B5EF4-FFF2-40B4-BE49-F238E27FC236}">
                <a16:creationId xmlns:a16="http://schemas.microsoft.com/office/drawing/2014/main" xmlns="" id="{11BFC100-B26A-4739-B688-2AD7DF7C75AB}"/>
              </a:ext>
            </a:extLst>
          </p:cNvPr>
          <p:cNvSpPr txBox="1">
            <a:spLocks noChangeArrowheads="1"/>
          </p:cNvSpPr>
          <p:nvPr/>
        </p:nvSpPr>
        <p:spPr bwMode="auto">
          <a:xfrm>
            <a:off x="2819400" y="10429875"/>
            <a:ext cx="1914525"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dist" eaLnBrk="1" hangingPunct="1"/>
            <a:r>
              <a:rPr lang="en-US" altLang="ja-JP" sz="1000" dirty="0" err="1">
                <a:solidFill>
                  <a:srgbClr val="292929"/>
                </a:solidFill>
                <a:latin typeface="Estrangelo Edessa" panose="03080600000000000000" pitchFamily="66" charset="0"/>
                <a:ea typeface="HGｺﾞｼｯｸM" panose="020B0609000000000000" pitchFamily="49" charset="-128"/>
              </a:rPr>
              <a:t>Aigis</a:t>
            </a:r>
            <a:r>
              <a:rPr lang="en-US" altLang="ja-JP" sz="1000" dirty="0">
                <a:solidFill>
                  <a:srgbClr val="292929"/>
                </a:solidFill>
                <a:latin typeface="Estrangelo Edessa" panose="03080600000000000000" pitchFamily="66" charset="0"/>
                <a:ea typeface="HGｺﾞｼｯｸM" panose="020B0609000000000000" pitchFamily="49" charset="-128"/>
              </a:rPr>
              <a:t> co.,ltd.2017 ALL Rights Reserved</a:t>
            </a:r>
          </a:p>
        </p:txBody>
      </p:sp>
      <p:sp>
        <p:nvSpPr>
          <p:cNvPr id="61" name="正方形/長方形 60">
            <a:extLst>
              <a:ext uri="{FF2B5EF4-FFF2-40B4-BE49-F238E27FC236}">
                <a16:creationId xmlns:a16="http://schemas.microsoft.com/office/drawing/2014/main" xmlns="" id="{7341A987-D00D-454D-BDD1-14D02E80EBE2}"/>
              </a:ext>
            </a:extLst>
          </p:cNvPr>
          <p:cNvSpPr/>
          <p:nvPr/>
        </p:nvSpPr>
        <p:spPr>
          <a:xfrm>
            <a:off x="249238" y="229847"/>
            <a:ext cx="7094304" cy="2059337"/>
          </a:xfrm>
          <a:prstGeom prst="rect">
            <a:avLst/>
          </a:prstGeom>
          <a:noFill/>
          <a:ln>
            <a:solidFill>
              <a:srgbClr val="2929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62" name="グループ化 61">
            <a:extLst>
              <a:ext uri="{FF2B5EF4-FFF2-40B4-BE49-F238E27FC236}">
                <a16:creationId xmlns:a16="http://schemas.microsoft.com/office/drawing/2014/main" xmlns="" id="{42B13C2E-FFBE-479D-B0BA-C20DE7E2CBD1}"/>
              </a:ext>
            </a:extLst>
          </p:cNvPr>
          <p:cNvGrpSpPr/>
          <p:nvPr/>
        </p:nvGrpSpPr>
        <p:grpSpPr>
          <a:xfrm>
            <a:off x="433285" y="352457"/>
            <a:ext cx="6735928" cy="1814116"/>
            <a:chOff x="433285" y="265770"/>
            <a:chExt cx="6735928" cy="1814116"/>
          </a:xfrm>
        </p:grpSpPr>
        <p:sp>
          <p:nvSpPr>
            <p:cNvPr id="63" name="テキスト ボックス 62">
              <a:extLst>
                <a:ext uri="{FF2B5EF4-FFF2-40B4-BE49-F238E27FC236}">
                  <a16:creationId xmlns:a16="http://schemas.microsoft.com/office/drawing/2014/main" xmlns="" id="{5F76AC23-85A5-4AB6-BE3D-89077212FC96}"/>
                </a:ext>
              </a:extLst>
            </p:cNvPr>
            <p:cNvSpPr txBox="1"/>
            <p:nvPr/>
          </p:nvSpPr>
          <p:spPr>
            <a:xfrm>
              <a:off x="708025" y="265770"/>
              <a:ext cx="987450" cy="169277"/>
            </a:xfrm>
            <a:prstGeom prst="rect">
              <a:avLst/>
            </a:prstGeom>
            <a:noFill/>
          </p:spPr>
          <p:txBody>
            <a:bodyPr wrap="none" lIns="0" tIns="0" rIns="0" bIns="0" rtlCol="0">
              <a:spAutoFit/>
            </a:bodyPr>
            <a:lstStyle/>
            <a:p>
              <a:r>
                <a:rPr kumimoji="1" lang="ja-JP" altLang="en-US" sz="1100" dirty="0">
                  <a:solidFill>
                    <a:srgbClr val="292929"/>
                  </a:solidFill>
                  <a:latin typeface="HGS創英角ｺﾞｼｯｸUB" panose="020B0900000000000000" pitchFamily="50" charset="-128"/>
                  <a:ea typeface="HGS創英角ｺﾞｼｯｸUB" panose="020B0900000000000000" pitchFamily="50" charset="-128"/>
                  <a:cs typeface="メイリオ" panose="020B0604030504040204" pitchFamily="50" charset="-128"/>
                </a:rPr>
                <a:t>注　意　事　項</a:t>
              </a:r>
            </a:p>
          </p:txBody>
        </p:sp>
        <p:cxnSp>
          <p:nvCxnSpPr>
            <p:cNvPr id="64" name="直線コネクタ 63">
              <a:extLst>
                <a:ext uri="{FF2B5EF4-FFF2-40B4-BE49-F238E27FC236}">
                  <a16:creationId xmlns:a16="http://schemas.microsoft.com/office/drawing/2014/main" xmlns="" id="{90B641AB-3240-4640-8074-536EDDE5C77F}"/>
                </a:ext>
              </a:extLst>
            </p:cNvPr>
            <p:cNvCxnSpPr/>
            <p:nvPr/>
          </p:nvCxnSpPr>
          <p:spPr>
            <a:xfrm>
              <a:off x="433285" y="350408"/>
              <a:ext cx="176899"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65" name="直線コネクタ 64">
              <a:extLst>
                <a:ext uri="{FF2B5EF4-FFF2-40B4-BE49-F238E27FC236}">
                  <a16:creationId xmlns:a16="http://schemas.microsoft.com/office/drawing/2014/main" xmlns="" id="{4AD5B519-D0E6-4AA4-9306-65FECFE30EC8}"/>
                </a:ext>
              </a:extLst>
            </p:cNvPr>
            <p:cNvCxnSpPr>
              <a:cxnSpLocks/>
            </p:cNvCxnSpPr>
            <p:nvPr/>
          </p:nvCxnSpPr>
          <p:spPr>
            <a:xfrm>
              <a:off x="1793316" y="350408"/>
              <a:ext cx="5375897" cy="0"/>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6" name="Text Box 65">
              <a:extLst>
                <a:ext uri="{FF2B5EF4-FFF2-40B4-BE49-F238E27FC236}">
                  <a16:creationId xmlns:a16="http://schemas.microsoft.com/office/drawing/2014/main" xmlns="" id="{652670BE-CAC1-4729-8F68-BEA07E1E2AD8}"/>
                </a:ext>
              </a:extLst>
            </p:cNvPr>
            <p:cNvSpPr txBox="1">
              <a:spLocks noChangeArrowheads="1"/>
            </p:cNvSpPr>
            <p:nvPr/>
          </p:nvSpPr>
          <p:spPr bwMode="auto">
            <a:xfrm>
              <a:off x="708025" y="541003"/>
              <a:ext cx="6225445" cy="1538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936625">
                <a:defRPr kumimoji="1" sz="1900">
                  <a:solidFill>
                    <a:schemeClr val="tx1"/>
                  </a:solidFill>
                  <a:latin typeface="Arial" panose="020B0604020202020204" pitchFamily="34" charset="0"/>
                  <a:ea typeface="ＭＳ Ｐゴシック" panose="020B0600070205080204" pitchFamily="50" charset="-128"/>
                </a:defRPr>
              </a:lvl1pPr>
              <a:lvl2pPr marL="742950" indent="-285750" defTabSz="936625">
                <a:defRPr kumimoji="1" sz="1900">
                  <a:solidFill>
                    <a:schemeClr val="tx1"/>
                  </a:solidFill>
                  <a:latin typeface="Arial" panose="020B0604020202020204" pitchFamily="34" charset="0"/>
                  <a:ea typeface="ＭＳ Ｐゴシック" panose="020B0600070205080204" pitchFamily="50" charset="-128"/>
                </a:defRPr>
              </a:lvl2pPr>
              <a:lvl3pPr marL="1143000" indent="-228600" defTabSz="936625">
                <a:defRPr kumimoji="1" sz="1900">
                  <a:solidFill>
                    <a:schemeClr val="tx1"/>
                  </a:solidFill>
                  <a:latin typeface="Arial" panose="020B0604020202020204" pitchFamily="34" charset="0"/>
                  <a:ea typeface="ＭＳ Ｐゴシック" panose="020B0600070205080204" pitchFamily="50" charset="-128"/>
                </a:defRPr>
              </a:lvl3pPr>
              <a:lvl4pPr marL="1600200" indent="-228600" defTabSz="936625">
                <a:defRPr kumimoji="1" sz="1900">
                  <a:solidFill>
                    <a:schemeClr val="tx1"/>
                  </a:solidFill>
                  <a:latin typeface="Arial" panose="020B0604020202020204" pitchFamily="34" charset="0"/>
                  <a:ea typeface="ＭＳ Ｐゴシック" panose="020B0600070205080204" pitchFamily="50" charset="-128"/>
                </a:defRPr>
              </a:lvl4pPr>
              <a:lvl5pPr marL="2057400" indent="-228600" defTabSz="936625">
                <a:defRPr kumimoji="1" sz="1900">
                  <a:solidFill>
                    <a:schemeClr val="tx1"/>
                  </a:solidFill>
                  <a:latin typeface="Arial" panose="020B0604020202020204" pitchFamily="34" charset="0"/>
                  <a:ea typeface="ＭＳ Ｐゴシック" panose="020B0600070205080204" pitchFamily="50" charset="-128"/>
                </a:defRPr>
              </a:lvl5pPr>
              <a:lvl6pPr marL="2514600" indent="-228600" defTabSz="9366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6pPr>
              <a:lvl7pPr marL="2971800" indent="-228600" defTabSz="9366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7pPr>
              <a:lvl8pPr marL="3429000" indent="-228600" defTabSz="9366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8pPr>
              <a:lvl9pPr marL="3886200" indent="-228600" defTabSz="936625" eaLnBrk="0" fontAlgn="base" hangingPunct="0">
                <a:spcBef>
                  <a:spcPct val="0"/>
                </a:spcBef>
                <a:spcAft>
                  <a:spcPct val="0"/>
                </a:spcAft>
                <a:defRPr kumimoji="1" sz="19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800" dirty="0" smtClean="0">
                  <a:solidFill>
                    <a:srgbClr val="292929"/>
                  </a:solidFill>
                  <a:ea typeface="HG丸ｺﾞｼｯｸM-PRO" panose="020F0600000000000000" pitchFamily="50" charset="-128"/>
                </a:rPr>
                <a:t>＜共通＞</a:t>
              </a:r>
              <a:endParaRPr lang="en-US" altLang="ja-JP" sz="800" dirty="0" smtClean="0">
                <a:solidFill>
                  <a:srgbClr val="292929"/>
                </a:solidFill>
                <a:ea typeface="HG丸ｺﾞｼｯｸM-PRO" panose="020F0600000000000000" pitchFamily="50" charset="-128"/>
              </a:endParaRPr>
            </a:p>
            <a:p>
              <a:pPr eaLnBrk="1" hangingPunct="1"/>
              <a:r>
                <a:rPr lang="ja-JP" altLang="en-US" sz="800" dirty="0" smtClean="0">
                  <a:solidFill>
                    <a:srgbClr val="292929"/>
                  </a:solidFill>
                  <a:ea typeface="HG丸ｺﾞｼｯｸM-PRO" panose="020F0600000000000000" pitchFamily="50" charset="-128"/>
                </a:rPr>
                <a:t>・</a:t>
              </a:r>
              <a:r>
                <a:rPr lang="ja-JP" altLang="en-US" sz="800" dirty="0">
                  <a:solidFill>
                    <a:srgbClr val="292929"/>
                  </a:solidFill>
                  <a:ea typeface="HG丸ｺﾞｼｯｸM-PRO" panose="020F0600000000000000" pitchFamily="50" charset="-128"/>
                </a:rPr>
                <a:t>今回のお申込時に訪問日程が確定できない方は、後日お電話にてお知らせください。</a:t>
              </a:r>
              <a:endParaRPr lang="en-US" altLang="ja-JP" sz="800" dirty="0">
                <a:solidFill>
                  <a:srgbClr val="292929"/>
                </a:solidFill>
                <a:ea typeface="HG丸ｺﾞｼｯｸM-PRO" panose="020F0600000000000000" pitchFamily="50" charset="-128"/>
              </a:endParaRPr>
            </a:p>
            <a:p>
              <a:pPr eaLnBrk="1" hangingPunct="1"/>
              <a:r>
                <a:rPr lang="ja-JP" altLang="en-US" sz="400" dirty="0">
                  <a:solidFill>
                    <a:srgbClr val="292929"/>
                  </a:solidFill>
                  <a:ea typeface="HG丸ｺﾞｼｯｸM-PRO" panose="020F0600000000000000" pitchFamily="50" charset="-128"/>
                </a:rPr>
                <a:t>　</a:t>
              </a:r>
              <a:endParaRPr lang="en-US" altLang="ja-JP" sz="400" dirty="0">
                <a:solidFill>
                  <a:srgbClr val="292929"/>
                </a:solidFill>
                <a:ea typeface="HG丸ｺﾞｼｯｸM-PRO" panose="020F0600000000000000" pitchFamily="50" charset="-128"/>
              </a:endParaRPr>
            </a:p>
            <a:p>
              <a:r>
                <a:rPr lang="ja-JP" altLang="en-US" sz="800" dirty="0">
                  <a:solidFill>
                    <a:srgbClr val="292929"/>
                  </a:solidFill>
                  <a:ea typeface="HG丸ｺﾞｼｯｸM-PRO" panose="020F0600000000000000" pitchFamily="50" charset="-128"/>
                </a:rPr>
                <a:t>・ご希望いただいた日時での調整が難しい場合</a:t>
              </a:r>
              <a:r>
                <a:rPr lang="ja-JP" altLang="en-US" sz="800" dirty="0" smtClean="0">
                  <a:solidFill>
                    <a:srgbClr val="292929"/>
                  </a:solidFill>
                  <a:ea typeface="HG丸ｺﾞｼｯｸM-PRO" panose="020F0600000000000000" pitchFamily="50" charset="-128"/>
                </a:rPr>
                <a:t>、別</a:t>
              </a:r>
              <a:r>
                <a:rPr lang="ja-JP" altLang="en-US" sz="800" dirty="0">
                  <a:solidFill>
                    <a:srgbClr val="292929"/>
                  </a:solidFill>
                  <a:ea typeface="HG丸ｺﾞｼｯｸM-PRO" panose="020F0600000000000000" pitchFamily="50" charset="-128"/>
                </a:rPr>
                <a:t>日をご提示させていただく可能性がございます</a:t>
              </a:r>
              <a:r>
                <a:rPr lang="ja-JP" altLang="en-US" sz="800" dirty="0" smtClean="0">
                  <a:solidFill>
                    <a:srgbClr val="292929"/>
                  </a:solidFill>
                  <a:ea typeface="HG丸ｺﾞｼｯｸM-PRO" panose="020F0600000000000000" pitchFamily="50" charset="-128"/>
                </a:rPr>
                <a:t>。あらかじめ</a:t>
              </a:r>
              <a:r>
                <a:rPr lang="ja-JP" altLang="en-US" sz="800" dirty="0">
                  <a:solidFill>
                    <a:srgbClr val="292929"/>
                  </a:solidFill>
                  <a:ea typeface="HG丸ｺﾞｼｯｸM-PRO" panose="020F0600000000000000" pitchFamily="50" charset="-128"/>
                </a:rPr>
                <a:t>ご了承ください。 </a:t>
              </a:r>
              <a:endParaRPr lang="en-US" altLang="ja-JP" sz="800" dirty="0" smtClean="0">
                <a:solidFill>
                  <a:srgbClr val="292929"/>
                </a:solidFill>
                <a:ea typeface="HG丸ｺﾞｼｯｸM-PRO" panose="020F0600000000000000" pitchFamily="50" charset="-128"/>
              </a:endParaRPr>
            </a:p>
            <a:p>
              <a:pPr eaLnBrk="1" hangingPunct="1"/>
              <a:r>
                <a:rPr lang="ja-JP" altLang="en-US" sz="400" dirty="0" smtClean="0">
                  <a:solidFill>
                    <a:srgbClr val="292929"/>
                  </a:solidFill>
                  <a:ea typeface="HG丸ｺﾞｼｯｸM-PRO" panose="020F0600000000000000" pitchFamily="50" charset="-128"/>
                </a:rPr>
                <a:t>　</a:t>
              </a:r>
              <a:endParaRPr lang="en-US" altLang="ja-JP" sz="400" dirty="0" smtClean="0">
                <a:solidFill>
                  <a:srgbClr val="292929"/>
                </a:solidFill>
                <a:ea typeface="HG丸ｺﾞｼｯｸM-PRO" panose="020F0600000000000000" pitchFamily="50" charset="-128"/>
              </a:endParaRPr>
            </a:p>
            <a:p>
              <a:r>
                <a:rPr lang="ja-JP" altLang="en-US" sz="800" dirty="0">
                  <a:solidFill>
                    <a:srgbClr val="292929"/>
                  </a:solidFill>
                  <a:ea typeface="HG丸ｺﾞｼｯｸM-PRO" panose="020F0600000000000000" pitchFamily="50" charset="-128"/>
                </a:rPr>
                <a:t>・交通費は弊社オフィスがございます東京から</a:t>
              </a:r>
              <a:r>
                <a:rPr lang="ja-JP" altLang="en-US" sz="800" dirty="0" smtClean="0">
                  <a:solidFill>
                    <a:srgbClr val="292929"/>
                  </a:solidFill>
                  <a:ea typeface="HG丸ｺﾞｼｯｸM-PRO" panose="020F0600000000000000" pitchFamily="50" charset="-128"/>
                </a:rPr>
                <a:t>施設までの</a:t>
              </a:r>
              <a:r>
                <a:rPr lang="ja-JP" altLang="en-US" sz="800" dirty="0">
                  <a:solidFill>
                    <a:srgbClr val="292929"/>
                  </a:solidFill>
                  <a:ea typeface="HG丸ｺﾞｼｯｸM-PRO" panose="020F0600000000000000" pitchFamily="50" charset="-128"/>
                </a:rPr>
                <a:t>往復交通費をいただきます。訪問の</a:t>
              </a:r>
              <a:r>
                <a:rPr lang="ja-JP" altLang="en-US" sz="800" dirty="0" smtClean="0">
                  <a:solidFill>
                    <a:srgbClr val="292929"/>
                  </a:solidFill>
                  <a:ea typeface="HG丸ｺﾞｼｯｸM-PRO" panose="020F0600000000000000" pitchFamily="50" charset="-128"/>
                </a:rPr>
                <a:t>お時間に</a:t>
              </a:r>
              <a:r>
                <a:rPr lang="ja-JP" altLang="en-US" sz="800" dirty="0">
                  <a:solidFill>
                    <a:srgbClr val="292929"/>
                  </a:solidFill>
                  <a:ea typeface="HG丸ｺﾞｼｯｸM-PRO" panose="020F0600000000000000" pitchFamily="50" charset="-128"/>
                </a:rPr>
                <a:t>よって宿泊費をいただくことも</a:t>
              </a:r>
              <a:r>
                <a:rPr lang="ja-JP" altLang="en-US" sz="800" dirty="0" err="1" smtClean="0">
                  <a:solidFill>
                    <a:srgbClr val="292929"/>
                  </a:solidFill>
                  <a:ea typeface="HG丸ｺﾞｼｯｸM-PRO" panose="020F0600000000000000" pitchFamily="50" charset="-128"/>
                </a:rPr>
                <a:t>ご</a:t>
              </a:r>
              <a:endParaRPr lang="en-US" altLang="ja-JP" sz="800" dirty="0" smtClean="0">
                <a:solidFill>
                  <a:srgbClr val="292929"/>
                </a:solidFill>
                <a:ea typeface="HG丸ｺﾞｼｯｸM-PRO" panose="020F0600000000000000" pitchFamily="50" charset="-128"/>
              </a:endParaRPr>
            </a:p>
            <a:p>
              <a:r>
                <a:rPr lang="ja-JP" altLang="en-US" sz="800" dirty="0">
                  <a:solidFill>
                    <a:srgbClr val="292929"/>
                  </a:solidFill>
                  <a:ea typeface="HG丸ｺﾞｼｯｸM-PRO" panose="020F0600000000000000" pitchFamily="50" charset="-128"/>
                </a:rPr>
                <a:t>　</a:t>
              </a:r>
              <a:r>
                <a:rPr lang="ja-JP" altLang="en-US" sz="800" dirty="0" smtClean="0">
                  <a:solidFill>
                    <a:srgbClr val="292929"/>
                  </a:solidFill>
                  <a:ea typeface="HG丸ｺﾞｼｯｸM-PRO" panose="020F0600000000000000" pitchFamily="50" charset="-128"/>
                </a:rPr>
                <a:t>ざいます。</a:t>
              </a:r>
              <a:endParaRPr lang="en-US" altLang="ja-JP" sz="800" dirty="0" smtClean="0">
                <a:solidFill>
                  <a:srgbClr val="292929"/>
                </a:solidFill>
                <a:ea typeface="HG丸ｺﾞｼｯｸM-PRO" panose="020F0600000000000000" pitchFamily="50" charset="-128"/>
              </a:endParaRPr>
            </a:p>
            <a:p>
              <a:r>
                <a:rPr lang="ja-JP" altLang="en-US" sz="400" dirty="0" smtClean="0">
                  <a:solidFill>
                    <a:srgbClr val="292929"/>
                  </a:solidFill>
                  <a:ea typeface="HG丸ｺﾞｼｯｸM-PRO" panose="020F0600000000000000" pitchFamily="50" charset="-128"/>
                </a:rPr>
                <a:t>　</a:t>
              </a:r>
              <a:endParaRPr lang="en-US" altLang="ja-JP" sz="400" dirty="0">
                <a:solidFill>
                  <a:srgbClr val="292929"/>
                </a:solidFill>
                <a:ea typeface="HG丸ｺﾞｼｯｸM-PRO" panose="020F0600000000000000" pitchFamily="50" charset="-128"/>
              </a:endParaRPr>
            </a:p>
            <a:p>
              <a:r>
                <a:rPr lang="ja-JP" altLang="en-US" sz="800" dirty="0" smtClean="0">
                  <a:solidFill>
                    <a:srgbClr val="292929"/>
                  </a:solidFill>
                  <a:ea typeface="HG丸ｺﾞｼｯｸM-PRO" panose="020F0600000000000000" pitchFamily="50" charset="-128"/>
                </a:rPr>
                <a:t>＜安全セルフチェック＞</a:t>
              </a:r>
              <a:endParaRPr lang="en-US" altLang="ja-JP" sz="800" dirty="0" smtClean="0">
                <a:solidFill>
                  <a:srgbClr val="292929"/>
                </a:solidFill>
                <a:ea typeface="HG丸ｺﾞｼｯｸM-PRO" panose="020F0600000000000000" pitchFamily="50" charset="-128"/>
              </a:endParaRPr>
            </a:p>
            <a:p>
              <a:r>
                <a:rPr lang="ja-JP" altLang="en-US" sz="800" dirty="0" smtClean="0">
                  <a:solidFill>
                    <a:srgbClr val="292929"/>
                  </a:solidFill>
                  <a:ea typeface="HG丸ｺﾞｼｯｸM-PRO" panose="020F0600000000000000" pitchFamily="50" charset="-128"/>
                </a:rPr>
                <a:t>・レポート作成には約１カ月ほどいただきます。</a:t>
              </a:r>
              <a:endParaRPr lang="en-US" altLang="ja-JP" sz="800" dirty="0" smtClean="0">
                <a:solidFill>
                  <a:srgbClr val="292929"/>
                </a:solidFill>
                <a:ea typeface="HG丸ｺﾞｼｯｸM-PRO" panose="020F0600000000000000" pitchFamily="50" charset="-128"/>
              </a:endParaRPr>
            </a:p>
            <a:p>
              <a:r>
                <a:rPr lang="ja-JP" altLang="en-US" sz="400" dirty="0" smtClean="0">
                  <a:solidFill>
                    <a:srgbClr val="292929"/>
                  </a:solidFill>
                  <a:ea typeface="HG丸ｺﾞｼｯｸM-PRO" panose="020F0600000000000000" pitchFamily="50" charset="-128"/>
                </a:rPr>
                <a:t>　</a:t>
              </a:r>
              <a:endParaRPr lang="en-US" altLang="ja-JP" sz="400" dirty="0">
                <a:solidFill>
                  <a:srgbClr val="292929"/>
                </a:solidFill>
                <a:ea typeface="HG丸ｺﾞｼｯｸM-PRO" panose="020F0600000000000000" pitchFamily="50" charset="-128"/>
              </a:endParaRPr>
            </a:p>
            <a:p>
              <a:pPr eaLnBrk="1" hangingPunct="1"/>
              <a:r>
                <a:rPr lang="ja-JP" altLang="en-US" sz="800" dirty="0" smtClean="0">
                  <a:solidFill>
                    <a:srgbClr val="292929"/>
                  </a:solidFill>
                  <a:ea typeface="HG丸ｺﾞｼｯｸM-PRO" panose="020F0600000000000000" pitchFamily="50" charset="-128"/>
                </a:rPr>
                <a:t>＜マニュアルコンサル＞</a:t>
              </a:r>
              <a:endParaRPr lang="en-US" altLang="ja-JP" sz="800" dirty="0" smtClean="0">
                <a:solidFill>
                  <a:srgbClr val="292929"/>
                </a:solidFill>
                <a:ea typeface="HG丸ｺﾞｼｯｸM-PRO" panose="020F0600000000000000" pitchFamily="50" charset="-128"/>
              </a:endParaRPr>
            </a:p>
            <a:p>
              <a:r>
                <a:rPr lang="ja-JP" altLang="en-US" sz="800" dirty="0" smtClean="0">
                  <a:solidFill>
                    <a:srgbClr val="292929"/>
                  </a:solidFill>
                  <a:ea typeface="HG丸ｺﾞｼｯｸM-PRO" panose="020F0600000000000000" pitchFamily="50" charset="-128"/>
                </a:rPr>
                <a:t>・マニュアル</a:t>
              </a:r>
              <a:r>
                <a:rPr lang="ja-JP" altLang="en-US" sz="800" dirty="0">
                  <a:solidFill>
                    <a:srgbClr val="292929"/>
                  </a:solidFill>
                  <a:ea typeface="HG丸ｺﾞｼｯｸM-PRO" panose="020F0600000000000000" pitchFamily="50" charset="-128"/>
                </a:rPr>
                <a:t>導入研修の研修時間は９０分以内です。 　 </a:t>
              </a:r>
            </a:p>
            <a:p>
              <a:r>
                <a:rPr lang="ja-JP" altLang="en-US" sz="400" dirty="0" smtClean="0">
                  <a:solidFill>
                    <a:srgbClr val="292929"/>
                  </a:solidFill>
                  <a:ea typeface="HG丸ｺﾞｼｯｸM-PRO" panose="020F0600000000000000" pitchFamily="50" charset="-128"/>
                </a:rPr>
                <a:t>　</a:t>
              </a:r>
              <a:endParaRPr lang="en-US" altLang="ja-JP" sz="400" dirty="0" smtClean="0">
                <a:solidFill>
                  <a:srgbClr val="292929"/>
                </a:solidFill>
                <a:ea typeface="HG丸ｺﾞｼｯｸM-PRO" panose="020F0600000000000000" pitchFamily="50" charset="-128"/>
              </a:endParaRPr>
            </a:p>
            <a:p>
              <a:r>
                <a:rPr lang="ja-JP" altLang="en-US" sz="800" dirty="0">
                  <a:solidFill>
                    <a:srgbClr val="292929"/>
                  </a:solidFill>
                  <a:ea typeface="HG丸ｺﾞｼｯｸM-PRO" panose="020F0600000000000000" pitchFamily="50" charset="-128"/>
                </a:rPr>
                <a:t>・</a:t>
              </a:r>
              <a:r>
                <a:rPr lang="ja-JP" altLang="en-US" sz="800" dirty="0" smtClean="0">
                  <a:solidFill>
                    <a:srgbClr val="292929"/>
                  </a:solidFill>
                  <a:ea typeface="HG丸ｺﾞｼｯｸM-PRO" panose="020F0600000000000000" pitchFamily="50" charset="-128"/>
                </a:rPr>
                <a:t>マニュアル</a:t>
              </a:r>
              <a:r>
                <a:rPr lang="ja-JP" altLang="en-US" sz="800" dirty="0">
                  <a:solidFill>
                    <a:srgbClr val="292929"/>
                  </a:solidFill>
                  <a:ea typeface="HG丸ｺﾞｼｯｸM-PRO" panose="020F0600000000000000" pitchFamily="50" charset="-128"/>
                </a:rPr>
                <a:t>作成には約１カ月ほどいただきます</a:t>
              </a:r>
              <a:r>
                <a:rPr lang="ja-JP" altLang="en-US" sz="800" dirty="0" smtClean="0">
                  <a:solidFill>
                    <a:srgbClr val="292929"/>
                  </a:solidFill>
                  <a:ea typeface="HG丸ｺﾞｼｯｸM-PRO" panose="020F0600000000000000" pitchFamily="50" charset="-128"/>
                </a:rPr>
                <a:t>。</a:t>
              </a:r>
              <a:endParaRPr lang="en-US" altLang="ja-JP" sz="800" dirty="0" smtClean="0">
                <a:solidFill>
                  <a:srgbClr val="292929"/>
                </a:solidFill>
                <a:ea typeface="HG丸ｺﾞｼｯｸM-PRO" panose="020F0600000000000000" pitchFamily="50" charset="-128"/>
              </a:endParaRPr>
            </a:p>
          </p:txBody>
        </p:sp>
      </p:grpSp>
      <p:sp>
        <p:nvSpPr>
          <p:cNvPr id="20" name="Text Box 6">
            <a:extLst>
              <a:ext uri="{FF2B5EF4-FFF2-40B4-BE49-F238E27FC236}">
                <a16:creationId xmlns:a16="http://schemas.microsoft.com/office/drawing/2014/main" xmlns="" id="{76806C9F-48C5-4801-AE7D-F3C98D834CDF}"/>
              </a:ext>
            </a:extLst>
          </p:cNvPr>
          <p:cNvSpPr txBox="1">
            <a:spLocks noChangeArrowheads="1"/>
          </p:cNvSpPr>
          <p:nvPr/>
        </p:nvSpPr>
        <p:spPr bwMode="auto">
          <a:xfrm>
            <a:off x="714375" y="3682305"/>
            <a:ext cx="2820988"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申込日　　平成　　　年　　　　月　　　　日</a:t>
            </a:r>
          </a:p>
        </p:txBody>
      </p:sp>
      <p:sp>
        <p:nvSpPr>
          <p:cNvPr id="21" name="Text Box 7">
            <a:extLst>
              <a:ext uri="{FF2B5EF4-FFF2-40B4-BE49-F238E27FC236}">
                <a16:creationId xmlns:a16="http://schemas.microsoft.com/office/drawing/2014/main" xmlns="" id="{BFA3464E-A25C-4D43-8CBF-D4BC15004911}"/>
              </a:ext>
            </a:extLst>
          </p:cNvPr>
          <p:cNvSpPr txBox="1">
            <a:spLocks noChangeArrowheads="1"/>
          </p:cNvSpPr>
          <p:nvPr/>
        </p:nvSpPr>
        <p:spPr bwMode="auto">
          <a:xfrm>
            <a:off x="714375" y="4012505"/>
            <a:ext cx="896938"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法人・施設名</a:t>
            </a:r>
          </a:p>
        </p:txBody>
      </p:sp>
      <p:sp>
        <p:nvSpPr>
          <p:cNvPr id="22" name="Text Box 8">
            <a:extLst>
              <a:ext uri="{FF2B5EF4-FFF2-40B4-BE49-F238E27FC236}">
                <a16:creationId xmlns:a16="http://schemas.microsoft.com/office/drawing/2014/main" xmlns="" id="{B695C37A-A8BA-480B-9C3F-B4BB0B49C0F1}"/>
              </a:ext>
            </a:extLst>
          </p:cNvPr>
          <p:cNvSpPr txBox="1">
            <a:spLocks noChangeArrowheads="1"/>
          </p:cNvSpPr>
          <p:nvPr/>
        </p:nvSpPr>
        <p:spPr bwMode="auto">
          <a:xfrm>
            <a:off x="714375" y="4722118"/>
            <a:ext cx="1154113" cy="15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法人・施設所在地</a:t>
            </a:r>
          </a:p>
        </p:txBody>
      </p:sp>
      <p:sp>
        <p:nvSpPr>
          <p:cNvPr id="23" name="Text Box 9">
            <a:extLst>
              <a:ext uri="{FF2B5EF4-FFF2-40B4-BE49-F238E27FC236}">
                <a16:creationId xmlns:a16="http://schemas.microsoft.com/office/drawing/2014/main" xmlns="" id="{47332A0E-65C2-40C8-A782-394100BD707B}"/>
              </a:ext>
            </a:extLst>
          </p:cNvPr>
          <p:cNvSpPr txBox="1">
            <a:spLocks noChangeArrowheads="1"/>
          </p:cNvSpPr>
          <p:nvPr/>
        </p:nvSpPr>
        <p:spPr bwMode="auto">
          <a:xfrm>
            <a:off x="1930400" y="4647505"/>
            <a:ext cx="346075" cy="280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5266" tIns="47632" rIns="95266" bIns="47632">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2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24" name="Rectangle 10">
            <a:extLst>
              <a:ext uri="{FF2B5EF4-FFF2-40B4-BE49-F238E27FC236}">
                <a16:creationId xmlns:a16="http://schemas.microsoft.com/office/drawing/2014/main" xmlns="" id="{7CA75650-CC77-4DBE-8725-AF4AC129C0CF}"/>
              </a:ext>
            </a:extLst>
          </p:cNvPr>
          <p:cNvSpPr>
            <a:spLocks noChangeArrowheads="1"/>
          </p:cNvSpPr>
          <p:nvPr/>
        </p:nvSpPr>
        <p:spPr bwMode="auto">
          <a:xfrm>
            <a:off x="2266950" y="4712593"/>
            <a:ext cx="228600" cy="225425"/>
          </a:xfrm>
          <a:prstGeom prst="rect">
            <a:avLst/>
          </a:prstGeom>
          <a:noFill/>
          <a:ln w="6350" cap="rnd">
            <a:solidFill>
              <a:srgbClr val="333333"/>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5" name="Rectangle 11">
            <a:extLst>
              <a:ext uri="{FF2B5EF4-FFF2-40B4-BE49-F238E27FC236}">
                <a16:creationId xmlns:a16="http://schemas.microsoft.com/office/drawing/2014/main" xmlns="" id="{3518CBFC-48FE-4C63-BAE9-6786DDE16034}"/>
              </a:ext>
            </a:extLst>
          </p:cNvPr>
          <p:cNvSpPr>
            <a:spLocks noChangeArrowheads="1"/>
          </p:cNvSpPr>
          <p:nvPr/>
        </p:nvSpPr>
        <p:spPr bwMode="auto">
          <a:xfrm>
            <a:off x="2563813" y="4712593"/>
            <a:ext cx="228600" cy="225425"/>
          </a:xfrm>
          <a:prstGeom prst="rect">
            <a:avLst/>
          </a:prstGeom>
          <a:noFill/>
          <a:ln w="6350" cap="rnd">
            <a:solidFill>
              <a:srgbClr val="333333"/>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6" name="Rectangle 12">
            <a:extLst>
              <a:ext uri="{FF2B5EF4-FFF2-40B4-BE49-F238E27FC236}">
                <a16:creationId xmlns:a16="http://schemas.microsoft.com/office/drawing/2014/main" xmlns="" id="{2C0A4280-6ADB-4937-861D-8C78943613CC}"/>
              </a:ext>
            </a:extLst>
          </p:cNvPr>
          <p:cNvSpPr>
            <a:spLocks noChangeArrowheads="1"/>
          </p:cNvSpPr>
          <p:nvPr/>
        </p:nvSpPr>
        <p:spPr bwMode="auto">
          <a:xfrm>
            <a:off x="2863850" y="4712593"/>
            <a:ext cx="228600" cy="225425"/>
          </a:xfrm>
          <a:prstGeom prst="rect">
            <a:avLst/>
          </a:prstGeom>
          <a:noFill/>
          <a:ln w="6350" cap="rnd">
            <a:solidFill>
              <a:srgbClr val="333333"/>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7" name="Line 13">
            <a:extLst>
              <a:ext uri="{FF2B5EF4-FFF2-40B4-BE49-F238E27FC236}">
                <a16:creationId xmlns:a16="http://schemas.microsoft.com/office/drawing/2014/main" xmlns="" id="{5B0C523F-FD4A-47B0-8E25-2C0CBFC7E1FE}"/>
              </a:ext>
            </a:extLst>
          </p:cNvPr>
          <p:cNvSpPr>
            <a:spLocks noChangeShapeType="1"/>
          </p:cNvSpPr>
          <p:nvPr/>
        </p:nvSpPr>
        <p:spPr bwMode="auto">
          <a:xfrm>
            <a:off x="3162300" y="4825305"/>
            <a:ext cx="152400" cy="0"/>
          </a:xfrm>
          <a:prstGeom prst="line">
            <a:avLst/>
          </a:prstGeom>
          <a:noFill/>
          <a:ln w="6350">
            <a:solidFill>
              <a:srgbClr val="3333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292929"/>
              </a:solidFill>
            </a:endParaRPr>
          </a:p>
        </p:txBody>
      </p:sp>
      <p:sp>
        <p:nvSpPr>
          <p:cNvPr id="28" name="Rectangle 14">
            <a:extLst>
              <a:ext uri="{FF2B5EF4-FFF2-40B4-BE49-F238E27FC236}">
                <a16:creationId xmlns:a16="http://schemas.microsoft.com/office/drawing/2014/main" xmlns="" id="{586DA2C1-B180-4E91-B572-358147D582B3}"/>
              </a:ext>
            </a:extLst>
          </p:cNvPr>
          <p:cNvSpPr>
            <a:spLocks noChangeArrowheads="1"/>
          </p:cNvSpPr>
          <p:nvPr/>
        </p:nvSpPr>
        <p:spPr bwMode="auto">
          <a:xfrm>
            <a:off x="3409950" y="4714180"/>
            <a:ext cx="228600" cy="225425"/>
          </a:xfrm>
          <a:prstGeom prst="rect">
            <a:avLst/>
          </a:prstGeom>
          <a:noFill/>
          <a:ln w="6350" cap="rnd">
            <a:solidFill>
              <a:srgbClr val="333333"/>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9" name="Rectangle 15">
            <a:extLst>
              <a:ext uri="{FF2B5EF4-FFF2-40B4-BE49-F238E27FC236}">
                <a16:creationId xmlns:a16="http://schemas.microsoft.com/office/drawing/2014/main" xmlns="" id="{026AB939-50D5-46B7-8C6F-D3DEE7BCA6C5}"/>
              </a:ext>
            </a:extLst>
          </p:cNvPr>
          <p:cNvSpPr>
            <a:spLocks noChangeArrowheads="1"/>
          </p:cNvSpPr>
          <p:nvPr/>
        </p:nvSpPr>
        <p:spPr bwMode="auto">
          <a:xfrm>
            <a:off x="3708400" y="4714180"/>
            <a:ext cx="227013" cy="225425"/>
          </a:xfrm>
          <a:prstGeom prst="rect">
            <a:avLst/>
          </a:prstGeom>
          <a:noFill/>
          <a:ln w="6350" cap="rnd">
            <a:solidFill>
              <a:srgbClr val="333333"/>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0" name="Rectangle 16">
            <a:extLst>
              <a:ext uri="{FF2B5EF4-FFF2-40B4-BE49-F238E27FC236}">
                <a16:creationId xmlns:a16="http://schemas.microsoft.com/office/drawing/2014/main" xmlns="" id="{0CAA9E6F-78DA-4F22-B64D-DD6986E622C7}"/>
              </a:ext>
            </a:extLst>
          </p:cNvPr>
          <p:cNvSpPr>
            <a:spLocks noChangeArrowheads="1"/>
          </p:cNvSpPr>
          <p:nvPr/>
        </p:nvSpPr>
        <p:spPr bwMode="auto">
          <a:xfrm>
            <a:off x="4006850" y="4714180"/>
            <a:ext cx="228600" cy="225425"/>
          </a:xfrm>
          <a:prstGeom prst="rect">
            <a:avLst/>
          </a:prstGeom>
          <a:noFill/>
          <a:ln w="6350" cap="rnd">
            <a:solidFill>
              <a:srgbClr val="333333"/>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1" name="Rectangle 17">
            <a:extLst>
              <a:ext uri="{FF2B5EF4-FFF2-40B4-BE49-F238E27FC236}">
                <a16:creationId xmlns:a16="http://schemas.microsoft.com/office/drawing/2014/main" xmlns="" id="{D06C0C12-5868-4D4C-B222-EB43D97708D2}"/>
              </a:ext>
            </a:extLst>
          </p:cNvPr>
          <p:cNvSpPr>
            <a:spLocks noChangeArrowheads="1"/>
          </p:cNvSpPr>
          <p:nvPr/>
        </p:nvSpPr>
        <p:spPr bwMode="auto">
          <a:xfrm>
            <a:off x="4308475" y="4714180"/>
            <a:ext cx="228600" cy="225425"/>
          </a:xfrm>
          <a:prstGeom prst="rect">
            <a:avLst/>
          </a:prstGeom>
          <a:noFill/>
          <a:ln w="6350" cap="rnd">
            <a:solidFill>
              <a:srgbClr val="333333"/>
            </a:solidFill>
            <a:prstDash val="sysDot"/>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r" eaLnBrk="1" hangingPunct="1"/>
            <a:endParaRPr lang="ja-JP" altLang="en-US" sz="120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2" name="Line 18">
            <a:extLst>
              <a:ext uri="{FF2B5EF4-FFF2-40B4-BE49-F238E27FC236}">
                <a16:creationId xmlns:a16="http://schemas.microsoft.com/office/drawing/2014/main" xmlns="" id="{316386DA-3B4E-44C0-944B-C8398E137DD7}"/>
              </a:ext>
            </a:extLst>
          </p:cNvPr>
          <p:cNvSpPr>
            <a:spLocks noChangeShapeType="1"/>
          </p:cNvSpPr>
          <p:nvPr/>
        </p:nvSpPr>
        <p:spPr bwMode="auto">
          <a:xfrm>
            <a:off x="788988" y="4647505"/>
            <a:ext cx="6056312" cy="0"/>
          </a:xfrm>
          <a:prstGeom prst="line">
            <a:avLst/>
          </a:prstGeom>
          <a:noFill/>
          <a:ln w="635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292929"/>
              </a:solidFill>
            </a:endParaRPr>
          </a:p>
        </p:txBody>
      </p:sp>
      <p:sp>
        <p:nvSpPr>
          <p:cNvPr id="33" name="Line 19">
            <a:extLst>
              <a:ext uri="{FF2B5EF4-FFF2-40B4-BE49-F238E27FC236}">
                <a16:creationId xmlns:a16="http://schemas.microsoft.com/office/drawing/2014/main" xmlns="" id="{06733605-FB44-4D00-A72F-CAC9E698E21E}"/>
              </a:ext>
            </a:extLst>
          </p:cNvPr>
          <p:cNvSpPr>
            <a:spLocks noChangeShapeType="1"/>
          </p:cNvSpPr>
          <p:nvPr/>
        </p:nvSpPr>
        <p:spPr bwMode="auto">
          <a:xfrm>
            <a:off x="788988" y="3950593"/>
            <a:ext cx="6056312" cy="0"/>
          </a:xfrm>
          <a:prstGeom prst="line">
            <a:avLst/>
          </a:prstGeom>
          <a:noFill/>
          <a:ln w="635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292929"/>
              </a:solidFill>
            </a:endParaRPr>
          </a:p>
        </p:txBody>
      </p:sp>
      <p:sp>
        <p:nvSpPr>
          <p:cNvPr id="34" name="Text Box 21">
            <a:extLst>
              <a:ext uri="{FF2B5EF4-FFF2-40B4-BE49-F238E27FC236}">
                <a16:creationId xmlns:a16="http://schemas.microsoft.com/office/drawing/2014/main" xmlns="" id="{EB1E7C9F-7589-4BFD-BF41-6DFDCDD96733}"/>
              </a:ext>
            </a:extLst>
          </p:cNvPr>
          <p:cNvSpPr txBox="1">
            <a:spLocks noChangeArrowheads="1"/>
          </p:cNvSpPr>
          <p:nvPr/>
        </p:nvSpPr>
        <p:spPr bwMode="auto">
          <a:xfrm>
            <a:off x="714375" y="5717480"/>
            <a:ext cx="5257800" cy="1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ＴＥＬ　　　　　－　　　　　－　　　　　　　　 ◆ＦＡＸ　　　　　－　　　　　－</a:t>
            </a:r>
          </a:p>
        </p:txBody>
      </p:sp>
      <p:sp>
        <p:nvSpPr>
          <p:cNvPr id="35" name="Line 22">
            <a:extLst>
              <a:ext uri="{FF2B5EF4-FFF2-40B4-BE49-F238E27FC236}">
                <a16:creationId xmlns:a16="http://schemas.microsoft.com/office/drawing/2014/main" xmlns="" id="{B0B43F7A-ED11-4CDA-8270-CF4768549008}"/>
              </a:ext>
            </a:extLst>
          </p:cNvPr>
          <p:cNvSpPr>
            <a:spLocks noChangeShapeType="1"/>
          </p:cNvSpPr>
          <p:nvPr/>
        </p:nvSpPr>
        <p:spPr bwMode="auto">
          <a:xfrm>
            <a:off x="788988" y="5984180"/>
            <a:ext cx="6056312" cy="0"/>
          </a:xfrm>
          <a:prstGeom prst="line">
            <a:avLst/>
          </a:prstGeom>
          <a:noFill/>
          <a:ln w="635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292929"/>
              </a:solidFill>
            </a:endParaRPr>
          </a:p>
        </p:txBody>
      </p:sp>
      <p:sp>
        <p:nvSpPr>
          <p:cNvPr id="36" name="Line 23">
            <a:extLst>
              <a:ext uri="{FF2B5EF4-FFF2-40B4-BE49-F238E27FC236}">
                <a16:creationId xmlns:a16="http://schemas.microsoft.com/office/drawing/2014/main" xmlns="" id="{0133C116-928A-4B05-A245-5C6FA602BECF}"/>
              </a:ext>
            </a:extLst>
          </p:cNvPr>
          <p:cNvSpPr>
            <a:spLocks noChangeShapeType="1"/>
          </p:cNvSpPr>
          <p:nvPr/>
        </p:nvSpPr>
        <p:spPr bwMode="auto">
          <a:xfrm>
            <a:off x="788988" y="5611118"/>
            <a:ext cx="6056312" cy="0"/>
          </a:xfrm>
          <a:prstGeom prst="line">
            <a:avLst/>
          </a:prstGeom>
          <a:noFill/>
          <a:ln w="635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292929"/>
              </a:solidFill>
            </a:endParaRPr>
          </a:p>
        </p:txBody>
      </p:sp>
      <p:sp>
        <p:nvSpPr>
          <p:cNvPr id="37" name="Text Box 24">
            <a:extLst>
              <a:ext uri="{FF2B5EF4-FFF2-40B4-BE49-F238E27FC236}">
                <a16:creationId xmlns:a16="http://schemas.microsoft.com/office/drawing/2014/main" xmlns="" id="{41E78BFE-1DBD-4873-AC08-12AA9C678BE5}"/>
              </a:ext>
            </a:extLst>
          </p:cNvPr>
          <p:cNvSpPr txBox="1">
            <a:spLocks noChangeArrowheads="1"/>
          </p:cNvSpPr>
          <p:nvPr/>
        </p:nvSpPr>
        <p:spPr bwMode="auto">
          <a:xfrm>
            <a:off x="714375" y="6090543"/>
            <a:ext cx="1257300" cy="153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担当者名</a:t>
            </a:r>
            <a:r>
              <a:rPr lang="ja-JP" altLang="en-US" sz="8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（ふりがな）</a:t>
            </a:r>
          </a:p>
        </p:txBody>
      </p:sp>
      <p:sp>
        <p:nvSpPr>
          <p:cNvPr id="38" name="Line 25">
            <a:extLst>
              <a:ext uri="{FF2B5EF4-FFF2-40B4-BE49-F238E27FC236}">
                <a16:creationId xmlns:a16="http://schemas.microsoft.com/office/drawing/2014/main" xmlns="" id="{C23928B9-42BE-4332-8A64-DAFF28E86491}"/>
              </a:ext>
            </a:extLst>
          </p:cNvPr>
          <p:cNvSpPr>
            <a:spLocks noChangeShapeType="1"/>
          </p:cNvSpPr>
          <p:nvPr/>
        </p:nvSpPr>
        <p:spPr bwMode="auto">
          <a:xfrm>
            <a:off x="788988" y="6357243"/>
            <a:ext cx="6056312" cy="0"/>
          </a:xfrm>
          <a:prstGeom prst="line">
            <a:avLst/>
          </a:prstGeom>
          <a:noFill/>
          <a:ln w="635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292929"/>
              </a:solidFill>
            </a:endParaRPr>
          </a:p>
        </p:txBody>
      </p:sp>
      <p:sp>
        <p:nvSpPr>
          <p:cNvPr id="39" name="Text Box 60">
            <a:extLst>
              <a:ext uri="{FF2B5EF4-FFF2-40B4-BE49-F238E27FC236}">
                <a16:creationId xmlns:a16="http://schemas.microsoft.com/office/drawing/2014/main" xmlns="" id="{591289EC-39B8-4857-A708-45BF1AE0D41B}"/>
              </a:ext>
            </a:extLst>
          </p:cNvPr>
          <p:cNvSpPr txBox="1">
            <a:spLocks noChangeArrowheads="1"/>
          </p:cNvSpPr>
          <p:nvPr/>
        </p:nvSpPr>
        <p:spPr bwMode="auto">
          <a:xfrm>
            <a:off x="714375" y="6454080"/>
            <a:ext cx="256480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ご希望の商品にチェックをしてください。</a:t>
            </a:r>
            <a:endPar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0" name="Text Box 65">
            <a:extLst>
              <a:ext uri="{FF2B5EF4-FFF2-40B4-BE49-F238E27FC236}">
                <a16:creationId xmlns:a16="http://schemas.microsoft.com/office/drawing/2014/main" xmlns="" id="{2AC2E965-F713-4119-BFF2-1B0634AE42AD}"/>
              </a:ext>
            </a:extLst>
          </p:cNvPr>
          <p:cNvSpPr txBox="1">
            <a:spLocks noChangeArrowheads="1"/>
          </p:cNvSpPr>
          <p:nvPr/>
        </p:nvSpPr>
        <p:spPr bwMode="auto">
          <a:xfrm>
            <a:off x="842904" y="6639367"/>
            <a:ext cx="2781211" cy="179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400"/>
              </a:lnSpc>
              <a:spcBef>
                <a:spcPct val="0"/>
              </a:spcBef>
              <a:buFontTx/>
              <a:buNone/>
            </a:pP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安全セルフチェック</a:t>
            </a: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２７０</a:t>
            </a:r>
            <a:r>
              <a:rPr lang="en-US" altLang="ja-JP"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０００</a:t>
            </a:r>
            <a:r>
              <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円（税込）</a:t>
            </a:r>
            <a:endParaRPr lang="en-US" altLang="ja-JP"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1" name="Text Box 65">
            <a:extLst>
              <a:ext uri="{FF2B5EF4-FFF2-40B4-BE49-F238E27FC236}">
                <a16:creationId xmlns:a16="http://schemas.microsoft.com/office/drawing/2014/main" xmlns="" id="{6383A26E-E768-4DCF-A534-F08B96A9783F}"/>
              </a:ext>
            </a:extLst>
          </p:cNvPr>
          <p:cNvSpPr txBox="1">
            <a:spLocks noChangeArrowheads="1"/>
          </p:cNvSpPr>
          <p:nvPr/>
        </p:nvSpPr>
        <p:spPr bwMode="auto">
          <a:xfrm>
            <a:off x="842904" y="6885986"/>
            <a:ext cx="2781211" cy="179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ts val="1400"/>
              </a:lnSpc>
              <a:spcBef>
                <a:spcPct val="0"/>
              </a:spcBef>
              <a:buFont typeface="Arial" panose="020B0604020202020204" pitchFamily="34" charset="0"/>
              <a:buNone/>
            </a:pP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マニュアルコンサル　３７８</a:t>
            </a:r>
            <a:r>
              <a:rPr lang="en-US" altLang="ja-JP" sz="10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０００</a:t>
            </a:r>
            <a:r>
              <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円（税込）</a:t>
            </a:r>
            <a:endParaRPr lang="en-US" altLang="ja-JP"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Line 25">
            <a:extLst>
              <a:ext uri="{FF2B5EF4-FFF2-40B4-BE49-F238E27FC236}">
                <a16:creationId xmlns:a16="http://schemas.microsoft.com/office/drawing/2014/main" xmlns="" id="{B876560C-FF31-43B0-9639-CCD6E40DAF11}"/>
              </a:ext>
            </a:extLst>
          </p:cNvPr>
          <p:cNvSpPr>
            <a:spLocks noChangeShapeType="1"/>
          </p:cNvSpPr>
          <p:nvPr/>
        </p:nvSpPr>
        <p:spPr bwMode="auto">
          <a:xfrm>
            <a:off x="788988" y="7383905"/>
            <a:ext cx="6056312" cy="0"/>
          </a:xfrm>
          <a:prstGeom prst="line">
            <a:avLst/>
          </a:prstGeom>
          <a:noFill/>
          <a:ln w="635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solidFill>
                <a:srgbClr val="292929"/>
              </a:solidFill>
            </a:endParaRPr>
          </a:p>
        </p:txBody>
      </p:sp>
      <p:sp>
        <p:nvSpPr>
          <p:cNvPr id="44" name="Text Box 60">
            <a:extLst>
              <a:ext uri="{FF2B5EF4-FFF2-40B4-BE49-F238E27FC236}">
                <a16:creationId xmlns:a16="http://schemas.microsoft.com/office/drawing/2014/main" xmlns="" id="{A0B8EC7B-9636-4071-AC91-B24A196325D7}"/>
              </a:ext>
            </a:extLst>
          </p:cNvPr>
          <p:cNvSpPr txBox="1">
            <a:spLocks noChangeArrowheads="1"/>
          </p:cNvSpPr>
          <p:nvPr/>
        </p:nvSpPr>
        <p:spPr bwMode="auto">
          <a:xfrm>
            <a:off x="714375" y="7480812"/>
            <a:ext cx="294952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eaLnBrk="1" hangingPunct="1">
              <a:lnSpc>
                <a:spcPct val="100000"/>
              </a:lnSpc>
              <a:spcBef>
                <a:spcPct val="0"/>
              </a:spcBef>
              <a:buFontTx/>
              <a:buNone/>
            </a:pPr>
            <a:r>
              <a:rPr lang="en-US" altLang="ja-JP"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訪問日の希望日を第３希望までご記入ください。</a:t>
            </a:r>
            <a:endParaRPr lang="en-US" altLang="ja-JP"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5" name="Text Box 55">
            <a:extLst>
              <a:ext uri="{FF2B5EF4-FFF2-40B4-BE49-F238E27FC236}">
                <a16:creationId xmlns:a16="http://schemas.microsoft.com/office/drawing/2014/main" xmlns="" id="{56FFAEC3-29C8-49F9-A7D5-084EDFB17E82}"/>
              </a:ext>
            </a:extLst>
          </p:cNvPr>
          <p:cNvSpPr txBox="1">
            <a:spLocks noChangeArrowheads="1"/>
          </p:cNvSpPr>
          <p:nvPr/>
        </p:nvSpPr>
        <p:spPr bwMode="auto">
          <a:xfrm>
            <a:off x="842904" y="7918886"/>
            <a:ext cx="564257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66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366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366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366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366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第１希望日　平成　　年　　月　　日　　曜日（開始　　　時　　　分～終了　　　時　　　分）</a:t>
            </a:r>
          </a:p>
        </p:txBody>
      </p:sp>
      <p:sp>
        <p:nvSpPr>
          <p:cNvPr id="56" name="Line 53">
            <a:extLst>
              <a:ext uri="{FF2B5EF4-FFF2-40B4-BE49-F238E27FC236}">
                <a16:creationId xmlns:a16="http://schemas.microsoft.com/office/drawing/2014/main" xmlns="" id="{2703CFBF-C988-485F-B75C-9AFDFB546BA5}"/>
              </a:ext>
            </a:extLst>
          </p:cNvPr>
          <p:cNvSpPr>
            <a:spLocks noChangeShapeType="1"/>
          </p:cNvSpPr>
          <p:nvPr/>
        </p:nvSpPr>
        <p:spPr bwMode="auto">
          <a:xfrm>
            <a:off x="827032" y="8069261"/>
            <a:ext cx="5547909" cy="0"/>
          </a:xfrm>
          <a:prstGeom prst="line">
            <a:avLst/>
          </a:prstGeom>
          <a:noFill/>
          <a:ln w="635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745" tIns="43873" rIns="87745" bIns="43873">
            <a:spAutoFit/>
          </a:bodyPr>
          <a:lstStyle/>
          <a:p>
            <a:endParaRPr lang="ja-JP" altLang="en-US">
              <a:solidFill>
                <a:srgbClr val="292929"/>
              </a:solidFill>
            </a:endParaRPr>
          </a:p>
        </p:txBody>
      </p:sp>
      <p:sp>
        <p:nvSpPr>
          <p:cNvPr id="53" name="Text Box 166">
            <a:extLst>
              <a:ext uri="{FF2B5EF4-FFF2-40B4-BE49-F238E27FC236}">
                <a16:creationId xmlns:a16="http://schemas.microsoft.com/office/drawing/2014/main" xmlns="" id="{0FC888E2-50B2-44B7-8075-B5B2BFC2ACC8}"/>
              </a:ext>
            </a:extLst>
          </p:cNvPr>
          <p:cNvSpPr txBox="1">
            <a:spLocks noChangeArrowheads="1"/>
          </p:cNvSpPr>
          <p:nvPr/>
        </p:nvSpPr>
        <p:spPr bwMode="auto">
          <a:xfrm>
            <a:off x="842904" y="8204660"/>
            <a:ext cx="5642034" cy="153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66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366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366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366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366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第２希望日　平成　　年　　月　　日　　曜日（開始　　　時　　　分～終了　　　時　　　分）</a:t>
            </a:r>
          </a:p>
        </p:txBody>
      </p:sp>
      <p:sp>
        <p:nvSpPr>
          <p:cNvPr id="54" name="Line 165">
            <a:extLst>
              <a:ext uri="{FF2B5EF4-FFF2-40B4-BE49-F238E27FC236}">
                <a16:creationId xmlns:a16="http://schemas.microsoft.com/office/drawing/2014/main" xmlns="" id="{FD32792C-C844-4250-8100-3027DE66F282}"/>
              </a:ext>
            </a:extLst>
          </p:cNvPr>
          <p:cNvSpPr>
            <a:spLocks noChangeShapeType="1"/>
          </p:cNvSpPr>
          <p:nvPr/>
        </p:nvSpPr>
        <p:spPr bwMode="auto">
          <a:xfrm>
            <a:off x="827032" y="8357061"/>
            <a:ext cx="5547909" cy="0"/>
          </a:xfrm>
          <a:prstGeom prst="line">
            <a:avLst/>
          </a:prstGeom>
          <a:noFill/>
          <a:ln w="635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745" tIns="43873" rIns="87745" bIns="43873">
            <a:spAutoFit/>
          </a:bodyPr>
          <a:lstStyle/>
          <a:p>
            <a:endParaRPr lang="ja-JP" altLang="en-US">
              <a:solidFill>
                <a:srgbClr val="292929"/>
              </a:solidFill>
            </a:endParaRPr>
          </a:p>
        </p:txBody>
      </p:sp>
      <p:sp>
        <p:nvSpPr>
          <p:cNvPr id="51" name="Line 167">
            <a:extLst>
              <a:ext uri="{FF2B5EF4-FFF2-40B4-BE49-F238E27FC236}">
                <a16:creationId xmlns:a16="http://schemas.microsoft.com/office/drawing/2014/main" xmlns="" id="{B1FFE21A-EB70-46AB-BE42-EFC792931FA7}"/>
              </a:ext>
            </a:extLst>
          </p:cNvPr>
          <p:cNvSpPr>
            <a:spLocks noChangeShapeType="1"/>
          </p:cNvSpPr>
          <p:nvPr/>
        </p:nvSpPr>
        <p:spPr bwMode="auto">
          <a:xfrm>
            <a:off x="827032" y="8632342"/>
            <a:ext cx="5547909" cy="0"/>
          </a:xfrm>
          <a:prstGeom prst="line">
            <a:avLst/>
          </a:prstGeom>
          <a:noFill/>
          <a:ln w="6350">
            <a:solidFill>
              <a:srgbClr val="2929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87745" tIns="43873" rIns="87745" bIns="43873">
            <a:spAutoFit/>
          </a:bodyPr>
          <a:lstStyle/>
          <a:p>
            <a:endParaRPr lang="ja-JP" altLang="en-US">
              <a:solidFill>
                <a:srgbClr val="292929"/>
              </a:solidFill>
            </a:endParaRPr>
          </a:p>
        </p:txBody>
      </p:sp>
      <p:sp>
        <p:nvSpPr>
          <p:cNvPr id="52" name="Text Box 168">
            <a:extLst>
              <a:ext uri="{FF2B5EF4-FFF2-40B4-BE49-F238E27FC236}">
                <a16:creationId xmlns:a16="http://schemas.microsoft.com/office/drawing/2014/main" xmlns="" id="{7ADED291-7B46-41A3-807B-A48DB7D3BFFB}"/>
              </a:ext>
            </a:extLst>
          </p:cNvPr>
          <p:cNvSpPr txBox="1">
            <a:spLocks noChangeArrowheads="1"/>
          </p:cNvSpPr>
          <p:nvPr/>
        </p:nvSpPr>
        <p:spPr bwMode="auto">
          <a:xfrm>
            <a:off x="842904" y="8490391"/>
            <a:ext cx="564257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66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366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366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366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366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366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第３希望日　平成　　年　　月　　日　　曜日（開始　　　時　　　分～終了　　　時　　　分）</a:t>
            </a:r>
          </a:p>
        </p:txBody>
      </p:sp>
      <p:sp>
        <p:nvSpPr>
          <p:cNvPr id="47" name="テキスト ボックス 9">
            <a:extLst>
              <a:ext uri="{FF2B5EF4-FFF2-40B4-BE49-F238E27FC236}">
                <a16:creationId xmlns:a16="http://schemas.microsoft.com/office/drawing/2014/main" xmlns="" id="{5BCE2C35-55B7-4197-B3F6-CDC21EB3A825}"/>
              </a:ext>
            </a:extLst>
          </p:cNvPr>
          <p:cNvSpPr txBox="1">
            <a:spLocks noChangeArrowheads="1"/>
          </p:cNvSpPr>
          <p:nvPr/>
        </p:nvSpPr>
        <p:spPr bwMode="auto">
          <a:xfrm>
            <a:off x="768350" y="7723629"/>
            <a:ext cx="2949244" cy="153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100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（サービス名：　　　　　　　　　　　　　　　）</a:t>
            </a:r>
          </a:p>
        </p:txBody>
      </p:sp>
      <p:sp>
        <p:nvSpPr>
          <p:cNvPr id="58" name="Text Box 65">
            <a:extLst>
              <a:ext uri="{FF2B5EF4-FFF2-40B4-BE49-F238E27FC236}">
                <a16:creationId xmlns:a16="http://schemas.microsoft.com/office/drawing/2014/main" xmlns="" id="{46D4A884-19BD-4B28-923A-256199C1F403}"/>
              </a:ext>
            </a:extLst>
          </p:cNvPr>
          <p:cNvSpPr txBox="1">
            <a:spLocks noChangeArrowheads="1"/>
          </p:cNvSpPr>
          <p:nvPr/>
        </p:nvSpPr>
        <p:spPr bwMode="auto">
          <a:xfrm>
            <a:off x="842904" y="7132605"/>
            <a:ext cx="4063613" cy="1795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52500">
              <a:lnSpc>
                <a:spcPct val="90000"/>
              </a:lnSpc>
              <a:spcBef>
                <a:spcPts val="825"/>
              </a:spcBef>
              <a:buFont typeface="Arial" panose="020B0604020202020204" pitchFamily="34" charset="0"/>
              <a:buChar char="•"/>
              <a:defRPr kumimoji="1" sz="2300">
                <a:solidFill>
                  <a:schemeClr val="tx1"/>
                </a:solidFill>
                <a:latin typeface="Calibri" panose="020F0502020204030204" pitchFamily="34" charset="0"/>
                <a:ea typeface="ＭＳ Ｐゴシック" panose="020B0600070205080204" pitchFamily="50" charset="-128"/>
              </a:defRPr>
            </a:lvl1pPr>
            <a:lvl2pPr marL="476250" indent="-325438" defTabSz="952500">
              <a:lnSpc>
                <a:spcPct val="90000"/>
              </a:lnSpc>
              <a:spcBef>
                <a:spcPts val="413"/>
              </a:spcBef>
              <a:buFont typeface="Arial" panose="020B0604020202020204" pitchFamily="34" charset="0"/>
              <a:buChar char="•"/>
              <a:defRPr kumimoji="1" sz="1900">
                <a:solidFill>
                  <a:schemeClr val="tx1"/>
                </a:solidFill>
                <a:latin typeface="Calibri" panose="020F0502020204030204" pitchFamily="34" charset="0"/>
                <a:ea typeface="ＭＳ Ｐゴシック" panose="020B0600070205080204" pitchFamily="50" charset="-128"/>
              </a:defRPr>
            </a:lvl2pPr>
            <a:lvl3pPr marL="952500" indent="-260350" defTabSz="952500">
              <a:lnSpc>
                <a:spcPct val="90000"/>
              </a:lnSpc>
              <a:spcBef>
                <a:spcPts val="413"/>
              </a:spcBef>
              <a:buFont typeface="Arial" panose="020B0604020202020204" pitchFamily="34" charset="0"/>
              <a:buChar char="•"/>
              <a:defRPr kumimoji="1" sz="1600">
                <a:solidFill>
                  <a:schemeClr val="tx1"/>
                </a:solidFill>
                <a:latin typeface="Calibri" panose="020F0502020204030204" pitchFamily="34" charset="0"/>
                <a:ea typeface="ＭＳ Ｐゴシック" panose="020B0600070205080204" pitchFamily="50" charset="-128"/>
              </a:defRPr>
            </a:lvl3pPr>
            <a:lvl4pPr marL="142875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4pPr>
            <a:lvl5pPr marL="1905000" indent="-260350" defTabSz="952500">
              <a:lnSpc>
                <a:spcPct val="90000"/>
              </a:lnSpc>
              <a:spcBef>
                <a:spcPts val="413"/>
              </a:spcBef>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5pPr>
            <a:lvl6pPr marL="23622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6pPr>
            <a:lvl7pPr marL="28194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7pPr>
            <a:lvl8pPr marL="32766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8pPr>
            <a:lvl9pPr marL="3733800" indent="-260350" defTabSz="952500" eaLnBrk="0" fontAlgn="base" hangingPunct="0">
              <a:lnSpc>
                <a:spcPct val="90000"/>
              </a:lnSpc>
              <a:spcBef>
                <a:spcPts val="413"/>
              </a:spcBef>
              <a:spcAft>
                <a:spcPct val="0"/>
              </a:spcAft>
              <a:buFont typeface="Arial" panose="020B0604020202020204" pitchFamily="34" charset="0"/>
              <a:buChar char="•"/>
              <a:defRPr kumimoji="1" sz="1400">
                <a:solidFill>
                  <a:schemeClr val="tx1"/>
                </a:solidFill>
                <a:latin typeface="Calibri" panose="020F0502020204030204" pitchFamily="34" charset="0"/>
                <a:ea typeface="ＭＳ Ｐゴシック" panose="020B0600070205080204" pitchFamily="50" charset="-128"/>
              </a:defRPr>
            </a:lvl9pPr>
          </a:lstStyle>
          <a:p>
            <a:pPr>
              <a:lnSpc>
                <a:spcPts val="1400"/>
              </a:lnSpc>
              <a:spcBef>
                <a:spcPct val="0"/>
              </a:spcBef>
              <a:buNone/>
            </a:pP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 </a:t>
            </a:r>
            <a:r>
              <a:rPr lang="ja-JP" altLang="en-US" sz="10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安全セルフチェック＋マニュアルコンサル　５４０</a:t>
            </a:r>
            <a:r>
              <a:rPr lang="en-US" altLang="ja-JP" sz="10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０００</a:t>
            </a:r>
            <a:r>
              <a:rPr lang="ja-JP" altLang="en-US" sz="8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円（税込</a:t>
            </a:r>
            <a:r>
              <a:rPr lang="ja-JP" altLang="en-US" sz="80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rPr>
              <a:t>）</a:t>
            </a:r>
            <a:endParaRPr lang="en-US" altLang="ja-JP" sz="1000" dirty="0">
              <a:solidFill>
                <a:srgbClr val="292929"/>
              </a:solidFill>
              <a:latin typeface="メイリオ" panose="020B0604030504040204" pitchFamily="50" charset="-128"/>
              <a:ea typeface="メイリオ" panose="020B0604030504040204" pitchFamily="50" charset="-128"/>
              <a:cs typeface="メイリオ" panose="020B0604030504040204" pitchFamily="50" charset="-128"/>
            </a:endParaRPr>
          </a:p>
        </p:txBody>
      </p:sp>
    </p:spTree>
    <p:extLst>
      <p:ext uri="{BB962C8B-B14F-4D97-AF65-F5344CB8AC3E}">
        <p14:creationId xmlns:p14="http://schemas.microsoft.com/office/powerpoint/2010/main" val="1943554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lIns="0" tIns="0" rIns="0" bIns="0" rtlCol="0">
        <a:spAutoFit/>
      </a:bodyPr>
      <a:lstStyle>
        <a:defPPr>
          <a:defRPr kumimoji="1" sz="1050" dirty="0" smtClean="0">
            <a:solidFill>
              <a:srgbClr val="292929"/>
            </a:solidFill>
            <a:latin typeface="メイリオ" panose="020B0604030504040204" pitchFamily="50" charset="-128"/>
            <a:ea typeface="メイリオ" panose="020B0604030504040204" pitchFamily="50" charset="-128"/>
            <a:cs typeface="メイリオ"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717</TotalTime>
  <Words>751</Words>
  <Application>Microsoft Office PowerPoint</Application>
  <PresentationFormat>ユーザー設定</PresentationFormat>
  <Paragraphs>133</Paragraphs>
  <Slides>4</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4</vt:i4>
      </vt:variant>
    </vt:vector>
  </HeadingPairs>
  <TitlesOfParts>
    <vt:vector size="19" baseType="lpstr">
      <vt:lpstr>EPSON 太角ゴシック体Ｂ</vt:lpstr>
      <vt:lpstr>HGS創英角ｺﾞｼｯｸUB</vt:lpstr>
      <vt:lpstr>HGｺﾞｼｯｸM</vt:lpstr>
      <vt:lpstr>HG丸ｺﾞｼｯｸM-PRO</vt:lpstr>
      <vt:lpstr>HG創英角ｺﾞｼｯｸUB</vt:lpstr>
      <vt:lpstr>ＭＳ Ｐゴシック</vt:lpstr>
      <vt:lpstr>コーポレート・ロゴＢ</vt:lpstr>
      <vt:lpstr>メイリオ</vt:lpstr>
      <vt:lpstr>Algeria</vt:lpstr>
      <vt:lpstr>Arial</vt:lpstr>
      <vt:lpstr>Calibri</vt:lpstr>
      <vt:lpstr>Calibri Light</vt:lpstr>
      <vt:lpstr>Estrangelo Edessa</vt:lpstr>
      <vt:lpstr>Webdings</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aigis2</dc:creator>
  <cp:lastModifiedBy>aigis2</cp:lastModifiedBy>
  <cp:revision>60</cp:revision>
  <cp:lastPrinted>2017-07-04T07:42:01Z</cp:lastPrinted>
  <dcterms:created xsi:type="dcterms:W3CDTF">2017-06-30T09:17:39Z</dcterms:created>
  <dcterms:modified xsi:type="dcterms:W3CDTF">2017-07-04T09:15:28Z</dcterms:modified>
</cp:coreProperties>
</file>